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x="18288000" cy="10287000"/>
  <p:notesSz cx="6858000" cy="9144000"/>
  <p:embeddedFontLst>
    <p:embeddedFont>
      <p:font typeface="Poppins Light" charset="1" panose="00000400000000000000"/>
      <p:regular r:id="rId22"/>
    </p:embeddedFont>
    <p:embeddedFont>
      <p:font typeface="Computer Says No" charset="1" panose="00000400000000000000"/>
      <p:regular r:id="rId23"/>
    </p:embeddedFont>
    <p:embeddedFont>
      <p:font typeface="Poppins Bold" charset="1" panose="00000800000000000000"/>
      <p:regular r:id="rId24"/>
    </p:embeddedFont>
    <p:embeddedFont>
      <p:font typeface="Poppins" charset="1" panose="00000500000000000000"/>
      <p:regular r:id="rId25"/>
    </p:embeddedFont>
    <p:embeddedFont>
      <p:font typeface="Poppins Light Italics" charset="1" panose="00000400000000000000"/>
      <p:regular r:id="rId26"/>
    </p:embeddedFont>
    <p:embeddedFont>
      <p:font typeface="Poppins Bold Italics" charset="1" panose="0000080000000000000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jpeg" Type="http://schemas.openxmlformats.org/officeDocument/2006/relationships/image"/><Relationship Id="rId3" Target="../media/image2.png" Type="http://schemas.openxmlformats.org/officeDocument/2006/relationships/image"/><Relationship Id="rId4" Target="../media/image9.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 Id="rId3" Target="../media/image14.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18.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32.png" Type="http://schemas.openxmlformats.org/officeDocument/2006/relationships/image"/><Relationship Id="rId4" Target="../media/image33.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3.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png" Type="http://schemas.openxmlformats.org/officeDocument/2006/relationships/image"/><Relationship Id="rId4" Target="../media/image35.png" Type="http://schemas.openxmlformats.org/officeDocument/2006/relationships/image"/><Relationship Id="rId5" Target="../media/image17.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png" Type="http://schemas.openxmlformats.org/officeDocument/2006/relationships/image"/><Relationship Id="rId4" Target="../media/image11.png" Type="http://schemas.openxmlformats.org/officeDocument/2006/relationships/image"/><Relationship Id="rId5" Target="../media/image12.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 Id="rId3" Target="../media/image14.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1.png" Type="http://schemas.openxmlformats.org/officeDocument/2006/relationships/image"/><Relationship Id="rId2" Target="../media/image15.png" Type="http://schemas.openxmlformats.org/officeDocument/2006/relationships/image"/><Relationship Id="rId3" Target="../media/image16.svg" Type="http://schemas.openxmlformats.org/officeDocument/2006/relationships/image"/><Relationship Id="rId4" Target="../media/image17.png" Type="http://schemas.openxmlformats.org/officeDocument/2006/relationships/image"/><Relationship Id="rId5" Target="../media/image5.png" Type="http://schemas.openxmlformats.org/officeDocument/2006/relationships/image"/><Relationship Id="rId6" Target="../media/image9.png" Type="http://schemas.openxmlformats.org/officeDocument/2006/relationships/image"/><Relationship Id="rId7" Target="../media/image18.png" Type="http://schemas.openxmlformats.org/officeDocument/2006/relationships/image"/><Relationship Id="rId8" Target="../media/image19.png" Type="http://schemas.openxmlformats.org/officeDocument/2006/relationships/image"/><Relationship Id="rId9" Target="../media/image20.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2.png" Type="http://schemas.openxmlformats.org/officeDocument/2006/relationships/image"/><Relationship Id="rId4" Target="../media/image23.svg" Type="http://schemas.openxmlformats.org/officeDocument/2006/relationships/image"/><Relationship Id="rId5" Target="../media/image3.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png" Type="http://schemas.openxmlformats.org/officeDocument/2006/relationships/image"/><Relationship Id="rId3" Target="../media/image26.png" Type="http://schemas.openxmlformats.org/officeDocument/2006/relationships/image"/><Relationship Id="rId4" Target="../media/image27.svg" Type="http://schemas.openxmlformats.org/officeDocument/2006/relationships/image"/><Relationship Id="rId5" Target="../media/image28.png" Type="http://schemas.openxmlformats.org/officeDocument/2006/relationships/image"/><Relationship Id="rId6" Target="../media/image5.png" Type="http://schemas.openxmlformats.org/officeDocument/2006/relationships/image"/><Relationship Id="rId7" Target="../media/image29.png" Type="http://schemas.openxmlformats.org/officeDocument/2006/relationships/image"/><Relationship Id="rId8" Target="../media/image30.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63916" r="0" b="-86898"/>
            </a:stretch>
          </a:blipFill>
        </p:spPr>
      </p:sp>
      <p:sp>
        <p:nvSpPr>
          <p:cNvPr name="Freeform 3" id="3"/>
          <p:cNvSpPr/>
          <p:nvPr/>
        </p:nvSpPr>
        <p:spPr>
          <a:xfrm flipH="false" flipV="false" rot="0">
            <a:off x="-2576678" y="6172200"/>
            <a:ext cx="10008973" cy="8229600"/>
          </a:xfrm>
          <a:custGeom>
            <a:avLst/>
            <a:gdLst/>
            <a:ahLst/>
            <a:cxnLst/>
            <a:rect r="r" b="b" t="t" l="l"/>
            <a:pathLst>
              <a:path h="8229600" w="10008973">
                <a:moveTo>
                  <a:pt x="0" y="0"/>
                </a:moveTo>
                <a:lnTo>
                  <a:pt x="10008973" y="0"/>
                </a:lnTo>
                <a:lnTo>
                  <a:pt x="10008973" y="8229600"/>
                </a:lnTo>
                <a:lnTo>
                  <a:pt x="0" y="8229600"/>
                </a:lnTo>
                <a:lnTo>
                  <a:pt x="0" y="0"/>
                </a:lnTo>
                <a:close/>
              </a:path>
            </a:pathLst>
          </a:custGeom>
          <a:blipFill>
            <a:blip r:embed="rId3"/>
            <a:stretch>
              <a:fillRect l="0" t="0" r="0" b="0"/>
            </a:stretch>
          </a:blipFill>
        </p:spPr>
      </p:sp>
      <p:sp>
        <p:nvSpPr>
          <p:cNvPr name="Freeform 4" id="4"/>
          <p:cNvSpPr/>
          <p:nvPr/>
        </p:nvSpPr>
        <p:spPr>
          <a:xfrm flipH="false" flipV="false" rot="0">
            <a:off x="3268070" y="-2818506"/>
            <a:ext cx="4825046" cy="4219769"/>
          </a:xfrm>
          <a:custGeom>
            <a:avLst/>
            <a:gdLst/>
            <a:ahLst/>
            <a:cxnLst/>
            <a:rect r="r" b="b" t="t" l="l"/>
            <a:pathLst>
              <a:path h="4219769" w="4825046">
                <a:moveTo>
                  <a:pt x="0" y="0"/>
                </a:moveTo>
                <a:lnTo>
                  <a:pt x="4825046" y="0"/>
                </a:lnTo>
                <a:lnTo>
                  <a:pt x="4825046" y="4219769"/>
                </a:lnTo>
                <a:lnTo>
                  <a:pt x="0" y="4219769"/>
                </a:lnTo>
                <a:lnTo>
                  <a:pt x="0" y="0"/>
                </a:lnTo>
                <a:close/>
              </a:path>
            </a:pathLst>
          </a:custGeom>
          <a:blipFill>
            <a:blip r:embed="rId4"/>
            <a:stretch>
              <a:fillRect l="0" t="0" r="0" b="0"/>
            </a:stretch>
          </a:blipFill>
        </p:spPr>
      </p:sp>
      <p:sp>
        <p:nvSpPr>
          <p:cNvPr name="Freeform 5" id="5"/>
          <p:cNvSpPr/>
          <p:nvPr/>
        </p:nvSpPr>
        <p:spPr>
          <a:xfrm flipH="false" flipV="false" rot="0">
            <a:off x="14161481" y="-4114800"/>
            <a:ext cx="10008973" cy="8229600"/>
          </a:xfrm>
          <a:custGeom>
            <a:avLst/>
            <a:gdLst/>
            <a:ahLst/>
            <a:cxnLst/>
            <a:rect r="r" b="b" t="t" l="l"/>
            <a:pathLst>
              <a:path h="8229600" w="10008973">
                <a:moveTo>
                  <a:pt x="0" y="0"/>
                </a:moveTo>
                <a:lnTo>
                  <a:pt x="10008973" y="0"/>
                </a:lnTo>
                <a:lnTo>
                  <a:pt x="10008973" y="8229600"/>
                </a:lnTo>
                <a:lnTo>
                  <a:pt x="0" y="8229600"/>
                </a:lnTo>
                <a:lnTo>
                  <a:pt x="0" y="0"/>
                </a:lnTo>
                <a:close/>
              </a:path>
            </a:pathLst>
          </a:custGeom>
          <a:blipFill>
            <a:blip r:embed="rId3"/>
            <a:stretch>
              <a:fillRect l="0" t="0" r="0" b="0"/>
            </a:stretch>
          </a:blipFill>
        </p:spPr>
      </p:sp>
      <p:sp>
        <p:nvSpPr>
          <p:cNvPr name="TextBox 6" id="6"/>
          <p:cNvSpPr txBox="true"/>
          <p:nvPr/>
        </p:nvSpPr>
        <p:spPr>
          <a:xfrm rot="0">
            <a:off x="2850925" y="6497858"/>
            <a:ext cx="6926813" cy="964574"/>
          </a:xfrm>
          <a:prstGeom prst="rect">
            <a:avLst/>
          </a:prstGeom>
        </p:spPr>
        <p:txBody>
          <a:bodyPr anchor="t" rtlCol="false" tIns="0" lIns="0" bIns="0" rIns="0">
            <a:spAutoFit/>
          </a:bodyPr>
          <a:lstStyle/>
          <a:p>
            <a:pPr algn="ctr">
              <a:lnSpc>
                <a:spcPts val="3799"/>
              </a:lnSpc>
            </a:pPr>
            <a:r>
              <a:rPr lang="en-US" sz="2714">
                <a:solidFill>
                  <a:srgbClr val="6866E1"/>
                </a:solidFill>
                <a:latin typeface="Poppins Light"/>
                <a:ea typeface="Poppins Light"/>
                <a:cs typeface="Poppins Light"/>
                <a:sym typeface="Poppins Light"/>
              </a:rPr>
              <a:t>By Natalia Carmona, Uday Brathwaite, and Jordan Butler</a:t>
            </a:r>
          </a:p>
        </p:txBody>
      </p:sp>
      <p:sp>
        <p:nvSpPr>
          <p:cNvPr name="Freeform 7" id="7"/>
          <p:cNvSpPr/>
          <p:nvPr/>
        </p:nvSpPr>
        <p:spPr>
          <a:xfrm flipH="false" flipV="false" rot="0">
            <a:off x="-391635" y="1333816"/>
            <a:ext cx="3948234" cy="1724379"/>
          </a:xfrm>
          <a:custGeom>
            <a:avLst/>
            <a:gdLst/>
            <a:ahLst/>
            <a:cxnLst/>
            <a:rect r="r" b="b" t="t" l="l"/>
            <a:pathLst>
              <a:path h="1724379" w="3948234">
                <a:moveTo>
                  <a:pt x="0" y="0"/>
                </a:moveTo>
                <a:lnTo>
                  <a:pt x="3948234" y="0"/>
                </a:lnTo>
                <a:lnTo>
                  <a:pt x="3948234" y="1724379"/>
                </a:lnTo>
                <a:lnTo>
                  <a:pt x="0" y="1724379"/>
                </a:lnTo>
                <a:lnTo>
                  <a:pt x="0" y="0"/>
                </a:lnTo>
                <a:close/>
              </a:path>
            </a:pathLst>
          </a:custGeom>
          <a:blipFill>
            <a:blip r:embed="rId5"/>
            <a:stretch>
              <a:fillRect l="0" t="0" r="0" b="0"/>
            </a:stretch>
          </a:blipFill>
        </p:spPr>
      </p:sp>
      <p:sp>
        <p:nvSpPr>
          <p:cNvPr name="Freeform 8" id="8"/>
          <p:cNvSpPr/>
          <p:nvPr/>
        </p:nvSpPr>
        <p:spPr>
          <a:xfrm flipH="false" flipV="false" rot="0">
            <a:off x="4601689" y="8426785"/>
            <a:ext cx="4729467" cy="4047169"/>
          </a:xfrm>
          <a:custGeom>
            <a:avLst/>
            <a:gdLst/>
            <a:ahLst/>
            <a:cxnLst/>
            <a:rect r="r" b="b" t="t" l="l"/>
            <a:pathLst>
              <a:path h="4047169" w="4729467">
                <a:moveTo>
                  <a:pt x="0" y="0"/>
                </a:moveTo>
                <a:lnTo>
                  <a:pt x="4729467" y="0"/>
                </a:lnTo>
                <a:lnTo>
                  <a:pt x="4729467" y="4047170"/>
                </a:lnTo>
                <a:lnTo>
                  <a:pt x="0" y="4047170"/>
                </a:lnTo>
                <a:lnTo>
                  <a:pt x="0" y="0"/>
                </a:lnTo>
                <a:close/>
              </a:path>
            </a:pathLst>
          </a:custGeom>
          <a:blipFill>
            <a:blip r:embed="rId6"/>
            <a:stretch>
              <a:fillRect l="0" t="0" r="0" b="0"/>
            </a:stretch>
          </a:blipFill>
        </p:spPr>
      </p:sp>
      <p:sp>
        <p:nvSpPr>
          <p:cNvPr name="TextBox 9" id="9"/>
          <p:cNvSpPr txBox="true"/>
          <p:nvPr/>
        </p:nvSpPr>
        <p:spPr>
          <a:xfrm rot="0">
            <a:off x="2427808" y="3920243"/>
            <a:ext cx="8127324" cy="2337415"/>
          </a:xfrm>
          <a:prstGeom prst="rect">
            <a:avLst/>
          </a:prstGeom>
        </p:spPr>
        <p:txBody>
          <a:bodyPr anchor="t" rtlCol="false" tIns="0" lIns="0" bIns="0" rIns="0">
            <a:spAutoFit/>
          </a:bodyPr>
          <a:lstStyle/>
          <a:p>
            <a:pPr algn="ctr">
              <a:lnSpc>
                <a:spcPts val="8482"/>
              </a:lnSpc>
            </a:pPr>
            <a:r>
              <a:rPr lang="en-US" sz="11780">
                <a:solidFill>
                  <a:srgbClr val="6866E1"/>
                </a:solidFill>
                <a:latin typeface="Computer Says No"/>
                <a:ea typeface="Computer Says No"/>
                <a:cs typeface="Computer Says No"/>
                <a:sym typeface="Computer Says No"/>
              </a:rPr>
              <a:t>ACCOUNTABILITY/ EXPLAINABILITY</a:t>
            </a:r>
          </a:p>
        </p:txBody>
      </p:sp>
      <p:sp>
        <p:nvSpPr>
          <p:cNvPr name="TextBox 10" id="10"/>
          <p:cNvSpPr txBox="true"/>
          <p:nvPr/>
        </p:nvSpPr>
        <p:spPr>
          <a:xfrm rot="0">
            <a:off x="2850925" y="3158172"/>
            <a:ext cx="7103952" cy="771668"/>
          </a:xfrm>
          <a:prstGeom prst="rect">
            <a:avLst/>
          </a:prstGeom>
        </p:spPr>
        <p:txBody>
          <a:bodyPr anchor="t" rtlCol="false" tIns="0" lIns="0" bIns="0" rIns="0">
            <a:spAutoFit/>
          </a:bodyPr>
          <a:lstStyle/>
          <a:p>
            <a:pPr algn="ctr">
              <a:lnSpc>
                <a:spcPts val="5147"/>
              </a:lnSpc>
            </a:pPr>
            <a:r>
              <a:rPr lang="en-US" sz="7148">
                <a:solidFill>
                  <a:srgbClr val="6866E1"/>
                </a:solidFill>
                <a:latin typeface="Computer Says No"/>
                <a:ea typeface="Computer Says No"/>
                <a:cs typeface="Computer Says No"/>
                <a:sym typeface="Computer Says No"/>
              </a:rPr>
              <a:t>AI ETHICS OF </a:t>
            </a:r>
          </a:p>
        </p:txBody>
      </p:sp>
      <p:sp>
        <p:nvSpPr>
          <p:cNvPr name="Freeform 11" id="11"/>
          <p:cNvSpPr/>
          <p:nvPr/>
        </p:nvSpPr>
        <p:spPr>
          <a:xfrm flipH="true" flipV="false" rot="0">
            <a:off x="9331156" y="1563451"/>
            <a:ext cx="7573219" cy="8296504"/>
          </a:xfrm>
          <a:custGeom>
            <a:avLst/>
            <a:gdLst/>
            <a:ahLst/>
            <a:cxnLst/>
            <a:rect r="r" b="b" t="t" l="l"/>
            <a:pathLst>
              <a:path h="8296504" w="7573219">
                <a:moveTo>
                  <a:pt x="7573219" y="0"/>
                </a:moveTo>
                <a:lnTo>
                  <a:pt x="0" y="0"/>
                </a:lnTo>
                <a:lnTo>
                  <a:pt x="0" y="8296504"/>
                </a:lnTo>
                <a:lnTo>
                  <a:pt x="7573219" y="8296504"/>
                </a:lnTo>
                <a:lnTo>
                  <a:pt x="7573219" y="0"/>
                </a:lnTo>
                <a:close/>
              </a:path>
            </a:pathLst>
          </a:custGeom>
          <a:blipFill>
            <a:blip r:embed="rId7"/>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9B60EB">
                <a:alpha val="100000"/>
              </a:srgbClr>
            </a:gs>
            <a:gs pos="50000">
              <a:srgbClr val="5527F5">
                <a:alpha val="100000"/>
              </a:srgbClr>
            </a:gs>
            <a:gs pos="100000">
              <a:srgbClr val="131FA8">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294186" y="406589"/>
            <a:ext cx="7937973" cy="9510914"/>
            <a:chOff x="0" y="0"/>
            <a:chExt cx="8585708" cy="10287000"/>
          </a:xfrm>
        </p:grpSpPr>
        <p:sp>
          <p:nvSpPr>
            <p:cNvPr name="Freeform 3" id="3"/>
            <p:cNvSpPr/>
            <p:nvPr/>
          </p:nvSpPr>
          <p:spPr>
            <a:xfrm flipH="false" flipV="false" rot="0">
              <a:off x="0" y="0"/>
              <a:ext cx="8585708" cy="10286999"/>
            </a:xfrm>
            <a:custGeom>
              <a:avLst/>
              <a:gdLst/>
              <a:ahLst/>
              <a:cxnLst/>
              <a:rect r="r" b="b" t="t" l="l"/>
              <a:pathLst>
                <a:path h="10286999" w="8585708">
                  <a:moveTo>
                    <a:pt x="8585708" y="762"/>
                  </a:moveTo>
                  <a:cubicBezTo>
                    <a:pt x="8581644" y="20447"/>
                    <a:pt x="8577961" y="40132"/>
                    <a:pt x="8573515" y="59690"/>
                  </a:cubicBezTo>
                  <a:cubicBezTo>
                    <a:pt x="8478138" y="485521"/>
                    <a:pt x="8382634" y="911225"/>
                    <a:pt x="8287258" y="1337056"/>
                  </a:cubicBezTo>
                  <a:cubicBezTo>
                    <a:pt x="8146288" y="1966722"/>
                    <a:pt x="8005699" y="2596388"/>
                    <a:pt x="7864602" y="3225927"/>
                  </a:cubicBezTo>
                  <a:cubicBezTo>
                    <a:pt x="7691247" y="3999103"/>
                    <a:pt x="7517384" y="4772152"/>
                    <a:pt x="7344029" y="5545328"/>
                  </a:cubicBezTo>
                  <a:cubicBezTo>
                    <a:pt x="7194677" y="6211443"/>
                    <a:pt x="7045579" y="6877558"/>
                    <a:pt x="6896354" y="7543800"/>
                  </a:cubicBezTo>
                  <a:cubicBezTo>
                    <a:pt x="6765290" y="8129016"/>
                    <a:pt x="6634480" y="8714105"/>
                    <a:pt x="6503162" y="9299194"/>
                  </a:cubicBezTo>
                  <a:cubicBezTo>
                    <a:pt x="6429375" y="9628250"/>
                    <a:pt x="6354953" y="9957181"/>
                    <a:pt x="6280785" y="10286237"/>
                  </a:cubicBezTo>
                  <a:cubicBezTo>
                    <a:pt x="4199382" y="10286237"/>
                    <a:pt x="2118106" y="10286110"/>
                    <a:pt x="36830" y="10286999"/>
                  </a:cubicBezTo>
                  <a:cubicBezTo>
                    <a:pt x="6731" y="10286999"/>
                    <a:pt x="0" y="10280268"/>
                    <a:pt x="0" y="10250043"/>
                  </a:cubicBezTo>
                  <a:cubicBezTo>
                    <a:pt x="762" y="6845681"/>
                    <a:pt x="762" y="3441319"/>
                    <a:pt x="0" y="36957"/>
                  </a:cubicBezTo>
                  <a:cubicBezTo>
                    <a:pt x="0" y="6731"/>
                    <a:pt x="6731" y="0"/>
                    <a:pt x="36830" y="0"/>
                  </a:cubicBezTo>
                  <a:cubicBezTo>
                    <a:pt x="2886456" y="762"/>
                    <a:pt x="5736082" y="762"/>
                    <a:pt x="8585708" y="762"/>
                  </a:cubicBezTo>
                  <a:close/>
                </a:path>
              </a:pathLst>
            </a:custGeom>
            <a:blipFill>
              <a:blip r:embed="rId2"/>
              <a:stretch>
                <a:fillRect l="-39749" t="0" r="-39749" b="0"/>
              </a:stretch>
            </a:blipFill>
          </p:spPr>
        </p:sp>
      </p:grpSp>
      <p:sp>
        <p:nvSpPr>
          <p:cNvPr name="TextBox 4" id="4"/>
          <p:cNvSpPr txBox="true"/>
          <p:nvPr/>
        </p:nvSpPr>
        <p:spPr>
          <a:xfrm rot="0">
            <a:off x="8437211" y="1320543"/>
            <a:ext cx="8223524" cy="9045983"/>
          </a:xfrm>
          <a:prstGeom prst="rect">
            <a:avLst/>
          </a:prstGeom>
        </p:spPr>
        <p:txBody>
          <a:bodyPr anchor="t" rtlCol="false" tIns="0" lIns="0" bIns="0" rIns="0">
            <a:spAutoFit/>
          </a:bodyPr>
          <a:lstStyle/>
          <a:p>
            <a:pPr algn="ctr">
              <a:lnSpc>
                <a:spcPts val="4539"/>
              </a:lnSpc>
            </a:pPr>
            <a:r>
              <a:rPr lang="en-US" b="true" sz="2801" u="sng">
                <a:solidFill>
                  <a:srgbClr val="FFFFFF"/>
                </a:solidFill>
                <a:latin typeface="Poppins Bold"/>
                <a:ea typeface="Poppins Bold"/>
                <a:cs typeface="Poppins Bold"/>
                <a:sym typeface="Poppins Bold"/>
              </a:rPr>
              <a:t>Trust in AI systems: </a:t>
            </a:r>
          </a:p>
          <a:p>
            <a:pPr algn="ctr">
              <a:lnSpc>
                <a:spcPts val="4539"/>
              </a:lnSpc>
            </a:pPr>
            <a:r>
              <a:rPr lang="en-US" sz="2801">
                <a:solidFill>
                  <a:srgbClr val="FFFFFF"/>
                </a:solidFill>
                <a:latin typeface="Poppins Light"/>
                <a:ea typeface="Poppins Light"/>
                <a:cs typeface="Poppins Light"/>
                <a:sym typeface="Poppins Light"/>
              </a:rPr>
              <a:t>When a machine does not have the ability to explain itself, especially in scenarios where patients or clients are involved, the model’s performance is largely left to blind faith.</a:t>
            </a:r>
          </a:p>
          <a:p>
            <a:pPr algn="ctr">
              <a:lnSpc>
                <a:spcPts val="4539"/>
              </a:lnSpc>
            </a:pPr>
          </a:p>
          <a:p>
            <a:pPr algn="ctr">
              <a:lnSpc>
                <a:spcPts val="4539"/>
              </a:lnSpc>
            </a:pPr>
            <a:r>
              <a:rPr lang="en-US" b="true" sz="2801" u="sng">
                <a:solidFill>
                  <a:srgbClr val="FFFFFF"/>
                </a:solidFill>
                <a:latin typeface="Poppins Bold"/>
                <a:ea typeface="Poppins Bold"/>
                <a:cs typeface="Poppins Bold"/>
                <a:sym typeface="Poppins Bold"/>
              </a:rPr>
              <a:t>Fairness in Decision Making:</a:t>
            </a:r>
          </a:p>
          <a:p>
            <a:pPr algn="ctr">
              <a:lnSpc>
                <a:spcPts val="4539"/>
              </a:lnSpc>
            </a:pPr>
            <a:r>
              <a:rPr lang="en-US" sz="2801">
                <a:solidFill>
                  <a:srgbClr val="FFFFFF"/>
                </a:solidFill>
                <a:latin typeface="Poppins"/>
                <a:ea typeface="Poppins"/>
                <a:cs typeface="Poppins"/>
                <a:sym typeface="Poppins"/>
              </a:rPr>
              <a:t>Without a correct or understandable explanation, a wrongly analyzed client has no way to identify or correct the issue</a:t>
            </a:r>
          </a:p>
          <a:p>
            <a:pPr algn="ctr">
              <a:lnSpc>
                <a:spcPts val="4539"/>
              </a:lnSpc>
            </a:pPr>
          </a:p>
          <a:p>
            <a:pPr algn="ctr">
              <a:lnSpc>
                <a:spcPts val="4539"/>
              </a:lnSpc>
            </a:pPr>
            <a:r>
              <a:rPr lang="en-US" b="true" sz="2801" u="sng">
                <a:solidFill>
                  <a:srgbClr val="FFFFFF"/>
                </a:solidFill>
                <a:latin typeface="Poppins Bold"/>
                <a:ea typeface="Poppins Bold"/>
                <a:cs typeface="Poppins Bold"/>
                <a:sym typeface="Poppins Bold"/>
              </a:rPr>
              <a:t>Ability to Question Outcomes:</a:t>
            </a:r>
          </a:p>
          <a:p>
            <a:pPr algn="ctr">
              <a:lnSpc>
                <a:spcPts val="4539"/>
              </a:lnSpc>
            </a:pPr>
            <a:r>
              <a:rPr lang="en-US" sz="2801">
                <a:solidFill>
                  <a:srgbClr val="FFFFFF"/>
                </a:solidFill>
                <a:latin typeface="Poppins"/>
                <a:ea typeface="Poppins"/>
                <a:cs typeface="Poppins"/>
                <a:sym typeface="Poppins"/>
              </a:rPr>
              <a:t>Explanation enables correction and without it, errors become more rampant, permanent and uncontestable</a:t>
            </a:r>
          </a:p>
          <a:p>
            <a:pPr algn="l">
              <a:lnSpc>
                <a:spcPts val="3729"/>
              </a:lnSpc>
            </a:pPr>
          </a:p>
        </p:txBody>
      </p:sp>
      <p:sp>
        <p:nvSpPr>
          <p:cNvPr name="Freeform 5" id="5"/>
          <p:cNvSpPr/>
          <p:nvPr/>
        </p:nvSpPr>
        <p:spPr>
          <a:xfrm flipH="false" flipV="false" rot="0">
            <a:off x="10571271" y="-3708211"/>
            <a:ext cx="10008973" cy="8229600"/>
          </a:xfrm>
          <a:custGeom>
            <a:avLst/>
            <a:gdLst/>
            <a:ahLst/>
            <a:cxnLst/>
            <a:rect r="r" b="b" t="t" l="l"/>
            <a:pathLst>
              <a:path h="8229600" w="10008973">
                <a:moveTo>
                  <a:pt x="0" y="0"/>
                </a:moveTo>
                <a:lnTo>
                  <a:pt x="10008973" y="0"/>
                </a:lnTo>
                <a:lnTo>
                  <a:pt x="10008973" y="8229600"/>
                </a:lnTo>
                <a:lnTo>
                  <a:pt x="0" y="8229600"/>
                </a:lnTo>
                <a:lnTo>
                  <a:pt x="0" y="0"/>
                </a:lnTo>
                <a:close/>
              </a:path>
            </a:pathLst>
          </a:custGeom>
          <a:blipFill>
            <a:blip r:embed="rId3"/>
            <a:stretch>
              <a:fillRect l="0" t="0" r="0" b="0"/>
            </a:stretch>
          </a:blipFill>
        </p:spPr>
      </p:sp>
      <p:sp>
        <p:nvSpPr>
          <p:cNvPr name="Freeform 6" id="6"/>
          <p:cNvSpPr/>
          <p:nvPr/>
        </p:nvSpPr>
        <p:spPr>
          <a:xfrm flipH="false" flipV="false" rot="0">
            <a:off x="10723671" y="-3555811"/>
            <a:ext cx="10008973" cy="8229600"/>
          </a:xfrm>
          <a:custGeom>
            <a:avLst/>
            <a:gdLst/>
            <a:ahLst/>
            <a:cxnLst/>
            <a:rect r="r" b="b" t="t" l="l"/>
            <a:pathLst>
              <a:path h="8229600" w="10008973">
                <a:moveTo>
                  <a:pt x="0" y="0"/>
                </a:moveTo>
                <a:lnTo>
                  <a:pt x="10008973" y="0"/>
                </a:lnTo>
                <a:lnTo>
                  <a:pt x="10008973" y="8229600"/>
                </a:lnTo>
                <a:lnTo>
                  <a:pt x="0" y="8229600"/>
                </a:lnTo>
                <a:lnTo>
                  <a:pt x="0" y="0"/>
                </a:lnTo>
                <a:close/>
              </a:path>
            </a:pathLst>
          </a:custGeom>
          <a:blipFill>
            <a:blip r:embed="rId3"/>
            <a:stretch>
              <a:fillRect l="0" t="0" r="0" b="0"/>
            </a:stretch>
          </a:blipFill>
        </p:spPr>
      </p:sp>
      <p:sp>
        <p:nvSpPr>
          <p:cNvPr name="TextBox 7" id="7"/>
          <p:cNvSpPr txBox="true"/>
          <p:nvPr/>
        </p:nvSpPr>
        <p:spPr>
          <a:xfrm rot="0">
            <a:off x="8232159" y="428625"/>
            <a:ext cx="8652476" cy="1034793"/>
          </a:xfrm>
          <a:prstGeom prst="rect">
            <a:avLst/>
          </a:prstGeom>
        </p:spPr>
        <p:txBody>
          <a:bodyPr anchor="t" rtlCol="false" tIns="0" lIns="0" bIns="0" rIns="0">
            <a:spAutoFit/>
          </a:bodyPr>
          <a:lstStyle/>
          <a:p>
            <a:pPr algn="ctr" marL="0" indent="0" lvl="0">
              <a:lnSpc>
                <a:spcPts val="6934"/>
              </a:lnSpc>
              <a:spcBef>
                <a:spcPct val="0"/>
              </a:spcBef>
            </a:pPr>
            <a:r>
              <a:rPr lang="en-US" sz="9631">
                <a:solidFill>
                  <a:srgbClr val="6866E1"/>
                </a:solidFill>
                <a:latin typeface="Computer Says No"/>
                <a:ea typeface="Computer Says No"/>
                <a:cs typeface="Computer Says No"/>
                <a:sym typeface="Computer Says No"/>
              </a:rPr>
              <a:t>ETHICAL IMPORTANCE</a:t>
            </a:r>
          </a:p>
        </p:txBody>
      </p:sp>
      <p:sp>
        <p:nvSpPr>
          <p:cNvPr name="Freeform 8" id="8"/>
          <p:cNvSpPr/>
          <p:nvPr/>
        </p:nvSpPr>
        <p:spPr>
          <a:xfrm flipH="false" flipV="false" rot="1825457">
            <a:off x="-1911821" y="9152427"/>
            <a:ext cx="9971383" cy="4202938"/>
          </a:xfrm>
          <a:custGeom>
            <a:avLst/>
            <a:gdLst/>
            <a:ahLst/>
            <a:cxnLst/>
            <a:rect r="r" b="b" t="t" l="l"/>
            <a:pathLst>
              <a:path h="4202938" w="9971383">
                <a:moveTo>
                  <a:pt x="0" y="0"/>
                </a:moveTo>
                <a:lnTo>
                  <a:pt x="9971384" y="0"/>
                </a:lnTo>
                <a:lnTo>
                  <a:pt x="9971384" y="4202938"/>
                </a:lnTo>
                <a:lnTo>
                  <a:pt x="0" y="4202938"/>
                </a:lnTo>
                <a:lnTo>
                  <a:pt x="0" y="0"/>
                </a:lnTo>
                <a:close/>
              </a:path>
            </a:pathLst>
          </a:custGeom>
          <a:blipFill>
            <a:blip r:embed="rId4"/>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844EEA">
                <a:alpha val="100000"/>
              </a:srgbClr>
            </a:gs>
            <a:gs pos="50000">
              <a:srgbClr val="5527F5">
                <a:alpha val="100000"/>
              </a:srgbClr>
            </a:gs>
            <a:gs pos="100000">
              <a:srgbClr val="041069">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sp>
        <p:nvSpPr>
          <p:cNvPr name="Freeform 2" id="2"/>
          <p:cNvSpPr/>
          <p:nvPr/>
        </p:nvSpPr>
        <p:spPr>
          <a:xfrm flipH="false" flipV="false" rot="0">
            <a:off x="1028700" y="2896951"/>
            <a:ext cx="6988487" cy="5595357"/>
          </a:xfrm>
          <a:custGeom>
            <a:avLst/>
            <a:gdLst/>
            <a:ahLst/>
            <a:cxnLst/>
            <a:rect r="r" b="b" t="t" l="l"/>
            <a:pathLst>
              <a:path h="5595357" w="6988487">
                <a:moveTo>
                  <a:pt x="0" y="0"/>
                </a:moveTo>
                <a:lnTo>
                  <a:pt x="6988487" y="0"/>
                </a:lnTo>
                <a:lnTo>
                  <a:pt x="6988487" y="5595358"/>
                </a:lnTo>
                <a:lnTo>
                  <a:pt x="0" y="5595358"/>
                </a:lnTo>
                <a:lnTo>
                  <a:pt x="0" y="0"/>
                </a:lnTo>
                <a:close/>
              </a:path>
            </a:pathLst>
          </a:custGeom>
          <a:blipFill>
            <a:blip r:embed="rId2"/>
            <a:stretch>
              <a:fillRect l="0" t="0" r="0" b="0"/>
            </a:stretch>
          </a:blipFill>
        </p:spPr>
      </p:sp>
      <p:sp>
        <p:nvSpPr>
          <p:cNvPr name="Freeform 3" id="3"/>
          <p:cNvSpPr/>
          <p:nvPr/>
        </p:nvSpPr>
        <p:spPr>
          <a:xfrm flipH="false" flipV="false" rot="0">
            <a:off x="14135996" y="-2115510"/>
            <a:ext cx="6613789" cy="5640759"/>
          </a:xfrm>
          <a:custGeom>
            <a:avLst/>
            <a:gdLst/>
            <a:ahLst/>
            <a:cxnLst/>
            <a:rect r="r" b="b" t="t" l="l"/>
            <a:pathLst>
              <a:path h="5640759" w="6613789">
                <a:moveTo>
                  <a:pt x="0" y="0"/>
                </a:moveTo>
                <a:lnTo>
                  <a:pt x="6613790" y="0"/>
                </a:lnTo>
                <a:lnTo>
                  <a:pt x="6613790" y="5640759"/>
                </a:lnTo>
                <a:lnTo>
                  <a:pt x="0" y="5640759"/>
                </a:lnTo>
                <a:lnTo>
                  <a:pt x="0" y="0"/>
                </a:lnTo>
                <a:close/>
              </a:path>
            </a:pathLst>
          </a:custGeom>
          <a:blipFill>
            <a:blip r:embed="rId3"/>
            <a:stretch>
              <a:fillRect l="0" t="0" r="0" b="0"/>
            </a:stretch>
          </a:blipFill>
        </p:spPr>
      </p:sp>
      <p:sp>
        <p:nvSpPr>
          <p:cNvPr name="TextBox 4" id="4"/>
          <p:cNvSpPr txBox="true"/>
          <p:nvPr/>
        </p:nvSpPr>
        <p:spPr>
          <a:xfrm rot="0">
            <a:off x="5126560" y="466725"/>
            <a:ext cx="11456960" cy="1230699"/>
          </a:xfrm>
          <a:prstGeom prst="rect">
            <a:avLst/>
          </a:prstGeom>
        </p:spPr>
        <p:txBody>
          <a:bodyPr anchor="t" rtlCol="false" tIns="0" lIns="0" bIns="0" rIns="0">
            <a:spAutoFit/>
          </a:bodyPr>
          <a:lstStyle/>
          <a:p>
            <a:pPr algn="just" marL="0" indent="0" lvl="0">
              <a:lnSpc>
                <a:spcPts val="8235"/>
              </a:lnSpc>
              <a:spcBef>
                <a:spcPct val="0"/>
              </a:spcBef>
            </a:pPr>
            <a:r>
              <a:rPr lang="en-US" sz="11438">
                <a:solidFill>
                  <a:srgbClr val="6866E1"/>
                </a:solidFill>
                <a:latin typeface="Computer Says No"/>
                <a:ea typeface="Computer Says No"/>
                <a:cs typeface="Computer Says No"/>
                <a:sym typeface="Computer Says No"/>
              </a:rPr>
              <a:t>ACCOUNTABILITY GAP</a:t>
            </a:r>
          </a:p>
        </p:txBody>
      </p:sp>
      <p:sp>
        <p:nvSpPr>
          <p:cNvPr name="TextBox 5" id="5"/>
          <p:cNvSpPr txBox="true"/>
          <p:nvPr/>
        </p:nvSpPr>
        <p:spPr>
          <a:xfrm rot="0">
            <a:off x="8212104" y="1460197"/>
            <a:ext cx="9787549" cy="8687472"/>
          </a:xfrm>
          <a:prstGeom prst="rect">
            <a:avLst/>
          </a:prstGeom>
        </p:spPr>
        <p:txBody>
          <a:bodyPr anchor="t" rtlCol="false" tIns="0" lIns="0" bIns="0" rIns="0">
            <a:spAutoFit/>
          </a:bodyPr>
          <a:lstStyle/>
          <a:p>
            <a:pPr algn="ctr">
              <a:lnSpc>
                <a:spcPts val="4133"/>
              </a:lnSpc>
            </a:pPr>
            <a:r>
              <a:rPr lang="en-US" sz="2551" u="sng">
                <a:solidFill>
                  <a:srgbClr val="FFFFFF"/>
                </a:solidFill>
                <a:latin typeface="Poppins Light"/>
                <a:ea typeface="Poppins Light"/>
                <a:cs typeface="Poppins Light"/>
                <a:sym typeface="Poppins Light"/>
              </a:rPr>
              <a:t>Let’s Look at an Example:</a:t>
            </a:r>
          </a:p>
          <a:p>
            <a:pPr algn="ctr">
              <a:lnSpc>
                <a:spcPts val="4133"/>
              </a:lnSpc>
            </a:pPr>
          </a:p>
          <a:p>
            <a:pPr algn="ctr">
              <a:lnSpc>
                <a:spcPts val="4133"/>
              </a:lnSpc>
            </a:pPr>
            <a:r>
              <a:rPr lang="en-US" b="true" sz="2551" u="sng">
                <a:solidFill>
                  <a:srgbClr val="FFFFFF"/>
                </a:solidFill>
                <a:latin typeface="Poppins Bold"/>
                <a:ea typeface="Poppins Bold"/>
                <a:cs typeface="Poppins Bold"/>
                <a:sym typeface="Poppins Bold"/>
              </a:rPr>
              <a:t>Original AI Developer:</a:t>
            </a:r>
            <a:r>
              <a:rPr lang="en-US" sz="2551">
                <a:solidFill>
                  <a:srgbClr val="FFFFFF"/>
                </a:solidFill>
                <a:latin typeface="Poppins"/>
                <a:ea typeface="Poppins"/>
                <a:cs typeface="Poppins"/>
                <a:sym typeface="Poppins"/>
              </a:rPr>
              <a:t> </a:t>
            </a:r>
          </a:p>
          <a:p>
            <a:pPr algn="ctr">
              <a:lnSpc>
                <a:spcPts val="4133"/>
              </a:lnSpc>
            </a:pPr>
            <a:r>
              <a:rPr lang="en-US" sz="2551">
                <a:solidFill>
                  <a:srgbClr val="FFFFFF"/>
                </a:solidFill>
                <a:latin typeface="Poppins"/>
                <a:ea typeface="Poppins"/>
                <a:cs typeface="Poppins"/>
                <a:sym typeface="Poppins"/>
              </a:rPr>
              <a:t>Designed a system and has the most foundational control over its behavior</a:t>
            </a:r>
          </a:p>
          <a:p>
            <a:pPr algn="ctr">
              <a:lnSpc>
                <a:spcPts val="4133"/>
              </a:lnSpc>
            </a:pPr>
          </a:p>
          <a:p>
            <a:pPr algn="ctr">
              <a:lnSpc>
                <a:spcPts val="4133"/>
              </a:lnSpc>
            </a:pPr>
            <a:r>
              <a:rPr lang="en-US" b="true" sz="2551" u="sng">
                <a:solidFill>
                  <a:srgbClr val="FFFFFF"/>
                </a:solidFill>
                <a:latin typeface="Poppins Bold"/>
                <a:ea typeface="Poppins Bold"/>
                <a:cs typeface="Poppins Bold"/>
                <a:sym typeface="Poppins Bold"/>
              </a:rPr>
              <a:t>Deployer/The Company:</a:t>
            </a:r>
          </a:p>
          <a:p>
            <a:pPr algn="ctr">
              <a:lnSpc>
                <a:spcPts val="4133"/>
              </a:lnSpc>
            </a:pPr>
            <a:r>
              <a:rPr lang="en-US" sz="2551">
                <a:solidFill>
                  <a:srgbClr val="FFFFFF"/>
                </a:solidFill>
                <a:latin typeface="Poppins"/>
                <a:ea typeface="Poppins"/>
                <a:cs typeface="Poppins"/>
                <a:sym typeface="Poppins"/>
              </a:rPr>
              <a:t>Sold and deployed system, making them commercially responsible for product</a:t>
            </a:r>
          </a:p>
          <a:p>
            <a:pPr algn="ctr">
              <a:lnSpc>
                <a:spcPts val="4133"/>
              </a:lnSpc>
            </a:pPr>
          </a:p>
          <a:p>
            <a:pPr algn="ctr">
              <a:lnSpc>
                <a:spcPts val="4133"/>
              </a:lnSpc>
            </a:pPr>
            <a:r>
              <a:rPr lang="en-US" b="true" sz="2551" u="sng">
                <a:solidFill>
                  <a:srgbClr val="FFFFFF"/>
                </a:solidFill>
                <a:latin typeface="Poppins Bold"/>
                <a:ea typeface="Poppins Bold"/>
                <a:cs typeface="Poppins Bold"/>
                <a:sym typeface="Poppins Bold"/>
              </a:rPr>
              <a:t>The User/Operator:</a:t>
            </a:r>
            <a:r>
              <a:rPr lang="en-US" sz="2551">
                <a:solidFill>
                  <a:srgbClr val="FFFFFF"/>
                </a:solidFill>
                <a:latin typeface="Poppins"/>
                <a:ea typeface="Poppins"/>
                <a:cs typeface="Poppins"/>
                <a:sym typeface="Poppins"/>
              </a:rPr>
              <a:t> </a:t>
            </a:r>
          </a:p>
          <a:p>
            <a:pPr algn="ctr">
              <a:lnSpc>
                <a:spcPts val="4133"/>
              </a:lnSpc>
            </a:pPr>
            <a:r>
              <a:rPr lang="en-US" sz="2551">
                <a:solidFill>
                  <a:srgbClr val="FFFFFF"/>
                </a:solidFill>
                <a:latin typeface="Poppins"/>
                <a:ea typeface="Poppins"/>
                <a:cs typeface="Poppins"/>
                <a:sym typeface="Poppins"/>
              </a:rPr>
              <a:t>Person in the loop, supervising AI during the time that the error takes place</a:t>
            </a:r>
          </a:p>
          <a:p>
            <a:pPr algn="ctr">
              <a:lnSpc>
                <a:spcPts val="4133"/>
              </a:lnSpc>
            </a:pPr>
          </a:p>
          <a:p>
            <a:pPr algn="ctr">
              <a:lnSpc>
                <a:spcPts val="4133"/>
              </a:lnSpc>
            </a:pPr>
            <a:r>
              <a:rPr lang="en-US" sz="2551">
                <a:solidFill>
                  <a:srgbClr val="FFFFFF"/>
                </a:solidFill>
                <a:latin typeface="Poppins Light"/>
                <a:ea typeface="Poppins Light"/>
                <a:cs typeface="Poppins Light"/>
                <a:sym typeface="Poppins Light"/>
              </a:rPr>
              <a:t>Key Question: </a:t>
            </a:r>
            <a:r>
              <a:rPr lang="en-US" sz="2551">
                <a:solidFill>
                  <a:srgbClr val="FFFFFF"/>
                </a:solidFill>
                <a:latin typeface="Poppins Light"/>
                <a:ea typeface="Poppins Light"/>
                <a:cs typeface="Poppins Light"/>
                <a:sym typeface="Poppins Light"/>
              </a:rPr>
              <a:t>Who is responsible in this scenario?</a:t>
            </a:r>
          </a:p>
          <a:p>
            <a:pPr algn="ctr">
              <a:lnSpc>
                <a:spcPts val="4133"/>
              </a:lnSpc>
            </a:pPr>
            <a:r>
              <a:rPr lang="en-US" sz="2551">
                <a:solidFill>
                  <a:srgbClr val="FFFFFF"/>
                </a:solidFill>
                <a:latin typeface="Poppins Light"/>
                <a:ea typeface="Poppins Light"/>
                <a:cs typeface="Poppins Light"/>
                <a:sym typeface="Poppins Light"/>
              </a:rPr>
              <a:t>“Problem: No clear blame when errors occur”</a:t>
            </a:r>
          </a:p>
          <a:p>
            <a:pPr algn="l">
              <a:lnSpc>
                <a:spcPts val="2189"/>
              </a:lnSpc>
            </a:pP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41069">
                <a:alpha val="100000"/>
              </a:srgbClr>
            </a:gs>
            <a:gs pos="50000">
              <a:srgbClr val="5527F5">
                <a:alpha val="100000"/>
              </a:srgbClr>
            </a:gs>
            <a:gs pos="100000">
              <a:srgbClr val="131FA8">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sp>
        <p:nvSpPr>
          <p:cNvPr name="Freeform 2" id="2"/>
          <p:cNvSpPr/>
          <p:nvPr/>
        </p:nvSpPr>
        <p:spPr>
          <a:xfrm flipH="false" flipV="false" rot="0">
            <a:off x="14754025" y="1993223"/>
            <a:ext cx="2505275" cy="5767699"/>
          </a:xfrm>
          <a:custGeom>
            <a:avLst/>
            <a:gdLst/>
            <a:ahLst/>
            <a:cxnLst/>
            <a:rect r="r" b="b" t="t" l="l"/>
            <a:pathLst>
              <a:path h="5767699" w="2505275">
                <a:moveTo>
                  <a:pt x="0" y="0"/>
                </a:moveTo>
                <a:lnTo>
                  <a:pt x="2505275" y="0"/>
                </a:lnTo>
                <a:lnTo>
                  <a:pt x="2505275" y="5767699"/>
                </a:lnTo>
                <a:lnTo>
                  <a:pt x="0" y="5767699"/>
                </a:lnTo>
                <a:lnTo>
                  <a:pt x="0" y="0"/>
                </a:lnTo>
                <a:close/>
              </a:path>
            </a:pathLst>
          </a:custGeom>
          <a:blipFill>
            <a:blip r:embed="rId2"/>
            <a:stretch>
              <a:fillRect l="0" t="0" r="0" b="0"/>
            </a:stretch>
          </a:blipFill>
        </p:spPr>
      </p:sp>
      <p:sp>
        <p:nvSpPr>
          <p:cNvPr name="Freeform 3" id="3"/>
          <p:cNvSpPr/>
          <p:nvPr/>
        </p:nvSpPr>
        <p:spPr>
          <a:xfrm flipH="false" flipV="false" rot="0">
            <a:off x="677067" y="552949"/>
            <a:ext cx="1753300" cy="3972131"/>
          </a:xfrm>
          <a:custGeom>
            <a:avLst/>
            <a:gdLst/>
            <a:ahLst/>
            <a:cxnLst/>
            <a:rect r="r" b="b" t="t" l="l"/>
            <a:pathLst>
              <a:path h="3972131" w="1753300">
                <a:moveTo>
                  <a:pt x="0" y="0"/>
                </a:moveTo>
                <a:lnTo>
                  <a:pt x="1753300" y="0"/>
                </a:lnTo>
                <a:lnTo>
                  <a:pt x="1753300" y="3972131"/>
                </a:lnTo>
                <a:lnTo>
                  <a:pt x="0" y="3972131"/>
                </a:lnTo>
                <a:lnTo>
                  <a:pt x="0" y="0"/>
                </a:lnTo>
                <a:close/>
              </a:path>
            </a:pathLst>
          </a:custGeom>
          <a:blipFill>
            <a:blip r:embed="rId3"/>
            <a:stretch>
              <a:fillRect l="0" t="0" r="0" b="0"/>
            </a:stretch>
          </a:blipFill>
        </p:spPr>
      </p:sp>
      <p:sp>
        <p:nvSpPr>
          <p:cNvPr name="TextBox 4" id="4"/>
          <p:cNvSpPr txBox="true"/>
          <p:nvPr/>
        </p:nvSpPr>
        <p:spPr>
          <a:xfrm rot="0">
            <a:off x="3956372" y="56790"/>
            <a:ext cx="10375255" cy="1278848"/>
          </a:xfrm>
          <a:prstGeom prst="rect">
            <a:avLst/>
          </a:prstGeom>
        </p:spPr>
        <p:txBody>
          <a:bodyPr anchor="t" rtlCol="false" tIns="0" lIns="0" bIns="0" rIns="0">
            <a:spAutoFit/>
          </a:bodyPr>
          <a:lstStyle/>
          <a:p>
            <a:pPr algn="ctr">
              <a:lnSpc>
                <a:spcPts val="10338"/>
              </a:lnSpc>
              <a:spcBef>
                <a:spcPct val="0"/>
              </a:spcBef>
            </a:pPr>
            <a:r>
              <a:rPr lang="en-US" b="true" sz="6381">
                <a:solidFill>
                  <a:srgbClr val="FFFFFF"/>
                </a:solidFill>
                <a:latin typeface="Poppins Bold"/>
                <a:ea typeface="Poppins Bold"/>
                <a:cs typeface="Poppins Bold"/>
                <a:sym typeface="Poppins Bold"/>
              </a:rPr>
              <a:t> Barriers to Explainability</a:t>
            </a:r>
          </a:p>
        </p:txBody>
      </p:sp>
      <p:sp>
        <p:nvSpPr>
          <p:cNvPr name="TextBox 5" id="5"/>
          <p:cNvSpPr txBox="true"/>
          <p:nvPr/>
        </p:nvSpPr>
        <p:spPr>
          <a:xfrm rot="0">
            <a:off x="4086428" y="8275329"/>
            <a:ext cx="10115143" cy="888187"/>
          </a:xfrm>
          <a:prstGeom prst="rect">
            <a:avLst/>
          </a:prstGeom>
        </p:spPr>
        <p:txBody>
          <a:bodyPr anchor="t" rtlCol="false" tIns="0" lIns="0" bIns="0" rIns="0">
            <a:spAutoFit/>
          </a:bodyPr>
          <a:lstStyle/>
          <a:p>
            <a:pPr algn="ctr">
              <a:lnSpc>
                <a:spcPts val="7160"/>
              </a:lnSpc>
              <a:spcBef>
                <a:spcPct val="0"/>
              </a:spcBef>
            </a:pPr>
            <a:r>
              <a:rPr lang="en-US" b="true" sz="4420">
                <a:solidFill>
                  <a:srgbClr val="FFFFFF"/>
                </a:solidFill>
                <a:latin typeface="Poppins Bold"/>
                <a:ea typeface="Poppins Bold"/>
                <a:cs typeface="Poppins Bold"/>
                <a:sym typeface="Poppins Bold"/>
              </a:rPr>
              <a:t>Trade secrets</a:t>
            </a:r>
          </a:p>
        </p:txBody>
      </p:sp>
      <p:sp>
        <p:nvSpPr>
          <p:cNvPr name="TextBox 6" id="6"/>
          <p:cNvSpPr txBox="true"/>
          <p:nvPr/>
        </p:nvSpPr>
        <p:spPr>
          <a:xfrm rot="0">
            <a:off x="6001271" y="1650420"/>
            <a:ext cx="6323112" cy="888138"/>
          </a:xfrm>
          <a:prstGeom prst="rect">
            <a:avLst/>
          </a:prstGeom>
        </p:spPr>
        <p:txBody>
          <a:bodyPr anchor="t" rtlCol="false" tIns="0" lIns="0" bIns="0" rIns="0">
            <a:spAutoFit/>
          </a:bodyPr>
          <a:lstStyle/>
          <a:p>
            <a:pPr algn="ctr">
              <a:lnSpc>
                <a:spcPts val="7161"/>
              </a:lnSpc>
              <a:spcBef>
                <a:spcPct val="0"/>
              </a:spcBef>
            </a:pPr>
            <a:r>
              <a:rPr lang="en-US" b="true" sz="4420">
                <a:solidFill>
                  <a:srgbClr val="FFFFFF"/>
                </a:solidFill>
                <a:latin typeface="Poppins Bold"/>
                <a:ea typeface="Poppins Bold"/>
                <a:cs typeface="Poppins Bold"/>
                <a:sym typeface="Poppins Bold"/>
              </a:rPr>
              <a:t>Black-box algorithms</a:t>
            </a:r>
          </a:p>
        </p:txBody>
      </p:sp>
      <p:sp>
        <p:nvSpPr>
          <p:cNvPr name="TextBox 7" id="7"/>
          <p:cNvSpPr txBox="true"/>
          <p:nvPr/>
        </p:nvSpPr>
        <p:spPr>
          <a:xfrm rot="0">
            <a:off x="4865780" y="2967640"/>
            <a:ext cx="8594093" cy="933474"/>
          </a:xfrm>
          <a:prstGeom prst="rect">
            <a:avLst/>
          </a:prstGeom>
        </p:spPr>
        <p:txBody>
          <a:bodyPr anchor="t" rtlCol="false" tIns="0" lIns="0" bIns="0" rIns="0">
            <a:spAutoFit/>
          </a:bodyPr>
          <a:lstStyle/>
          <a:p>
            <a:pPr algn="ctr">
              <a:lnSpc>
                <a:spcPts val="3759"/>
              </a:lnSpc>
              <a:spcBef>
                <a:spcPct val="0"/>
              </a:spcBef>
            </a:pPr>
            <a:r>
              <a:rPr lang="en-US" sz="2320">
                <a:solidFill>
                  <a:srgbClr val="FFFFFF"/>
                </a:solidFill>
                <a:latin typeface="Poppins Light"/>
                <a:ea typeface="Poppins Light"/>
                <a:cs typeface="Poppins Light"/>
                <a:sym typeface="Poppins Light"/>
              </a:rPr>
              <a:t>Neural networks operate through hidden layers, making decisions difficult or impossible to trace</a:t>
            </a:r>
          </a:p>
        </p:txBody>
      </p:sp>
      <p:sp>
        <p:nvSpPr>
          <p:cNvPr name="TextBox 8" id="8"/>
          <p:cNvSpPr txBox="true"/>
          <p:nvPr/>
        </p:nvSpPr>
        <p:spPr>
          <a:xfrm rot="0">
            <a:off x="6384317" y="3988885"/>
            <a:ext cx="5519365" cy="888187"/>
          </a:xfrm>
          <a:prstGeom prst="rect">
            <a:avLst/>
          </a:prstGeom>
        </p:spPr>
        <p:txBody>
          <a:bodyPr anchor="t" rtlCol="false" tIns="0" lIns="0" bIns="0" rIns="0">
            <a:spAutoFit/>
          </a:bodyPr>
          <a:lstStyle/>
          <a:p>
            <a:pPr algn="ctr">
              <a:lnSpc>
                <a:spcPts val="7160"/>
              </a:lnSpc>
              <a:spcBef>
                <a:spcPct val="0"/>
              </a:spcBef>
            </a:pPr>
            <a:r>
              <a:rPr lang="en-US" b="true" sz="4419">
                <a:solidFill>
                  <a:srgbClr val="FFFFFF"/>
                </a:solidFill>
                <a:latin typeface="Poppins Bold"/>
                <a:ea typeface="Poppins Bold"/>
                <a:cs typeface="Poppins Bold"/>
                <a:sym typeface="Poppins Bold"/>
              </a:rPr>
              <a:t>Complexity of data</a:t>
            </a:r>
          </a:p>
        </p:txBody>
      </p:sp>
      <p:sp>
        <p:nvSpPr>
          <p:cNvPr name="TextBox 9" id="9"/>
          <p:cNvSpPr txBox="true"/>
          <p:nvPr/>
        </p:nvSpPr>
        <p:spPr>
          <a:xfrm rot="0">
            <a:off x="6001271" y="6484026"/>
            <a:ext cx="5989216" cy="888187"/>
          </a:xfrm>
          <a:prstGeom prst="rect">
            <a:avLst/>
          </a:prstGeom>
        </p:spPr>
        <p:txBody>
          <a:bodyPr anchor="t" rtlCol="false" tIns="0" lIns="0" bIns="0" rIns="0">
            <a:spAutoFit/>
          </a:bodyPr>
          <a:lstStyle/>
          <a:p>
            <a:pPr algn="ctr">
              <a:lnSpc>
                <a:spcPts val="7160"/>
              </a:lnSpc>
              <a:spcBef>
                <a:spcPct val="0"/>
              </a:spcBef>
            </a:pPr>
            <a:r>
              <a:rPr lang="en-US" b="true" sz="4419">
                <a:solidFill>
                  <a:srgbClr val="FFFFFF"/>
                </a:solidFill>
                <a:latin typeface="Poppins Bold"/>
                <a:ea typeface="Poppins Bold"/>
                <a:cs typeface="Poppins Bold"/>
                <a:sym typeface="Poppins Bold"/>
              </a:rPr>
              <a:t>Third-party systems</a:t>
            </a:r>
          </a:p>
        </p:txBody>
      </p:sp>
      <p:sp>
        <p:nvSpPr>
          <p:cNvPr name="TextBox 10" id="10"/>
          <p:cNvSpPr txBox="true"/>
          <p:nvPr/>
        </p:nvSpPr>
        <p:spPr>
          <a:xfrm rot="0">
            <a:off x="4337818" y="5236175"/>
            <a:ext cx="9612363" cy="933526"/>
          </a:xfrm>
          <a:prstGeom prst="rect">
            <a:avLst/>
          </a:prstGeom>
        </p:spPr>
        <p:txBody>
          <a:bodyPr anchor="t" rtlCol="false" tIns="0" lIns="0" bIns="0" rIns="0">
            <a:spAutoFit/>
          </a:bodyPr>
          <a:lstStyle/>
          <a:p>
            <a:pPr algn="ctr">
              <a:lnSpc>
                <a:spcPts val="3758"/>
              </a:lnSpc>
              <a:spcBef>
                <a:spcPct val="0"/>
              </a:spcBef>
            </a:pPr>
            <a:r>
              <a:rPr lang="en-US" sz="2319">
                <a:solidFill>
                  <a:srgbClr val="FFFFFF"/>
                </a:solidFill>
                <a:latin typeface="Poppins Light"/>
                <a:ea typeface="Poppins Light"/>
                <a:cs typeface="Poppins Light"/>
                <a:sym typeface="Poppins Light"/>
              </a:rPr>
              <a:t>Large, high-dimensional datasets create interactions that are too complex for humans to interpret</a:t>
            </a:r>
          </a:p>
        </p:txBody>
      </p:sp>
      <p:sp>
        <p:nvSpPr>
          <p:cNvPr name="TextBox 11" id="11"/>
          <p:cNvSpPr txBox="true"/>
          <p:nvPr/>
        </p:nvSpPr>
        <p:spPr>
          <a:xfrm rot="0">
            <a:off x="1362633" y="7553189"/>
            <a:ext cx="15562734" cy="474490"/>
          </a:xfrm>
          <a:prstGeom prst="rect">
            <a:avLst/>
          </a:prstGeom>
        </p:spPr>
        <p:txBody>
          <a:bodyPr anchor="t" rtlCol="false" tIns="0" lIns="0" bIns="0" rIns="0">
            <a:spAutoFit/>
          </a:bodyPr>
          <a:lstStyle/>
          <a:p>
            <a:pPr algn="ctr">
              <a:lnSpc>
                <a:spcPts val="3814"/>
              </a:lnSpc>
              <a:spcBef>
                <a:spcPct val="0"/>
              </a:spcBef>
            </a:pPr>
            <a:r>
              <a:rPr lang="en-US" sz="2354">
                <a:solidFill>
                  <a:srgbClr val="FFFFFF"/>
                </a:solidFill>
                <a:latin typeface="Poppins Light"/>
                <a:ea typeface="Poppins Light"/>
                <a:cs typeface="Poppins Light"/>
                <a:sym typeface="Poppins Light"/>
              </a:rPr>
              <a:t> AI systems often combine models from multiple vendors, so no single entity fully understands the system</a:t>
            </a:r>
          </a:p>
        </p:txBody>
      </p:sp>
      <p:sp>
        <p:nvSpPr>
          <p:cNvPr name="TextBox 12" id="12"/>
          <p:cNvSpPr txBox="true"/>
          <p:nvPr/>
        </p:nvSpPr>
        <p:spPr>
          <a:xfrm rot="0">
            <a:off x="4086428" y="9354016"/>
            <a:ext cx="10822632" cy="445596"/>
          </a:xfrm>
          <a:prstGeom prst="rect">
            <a:avLst/>
          </a:prstGeom>
        </p:spPr>
        <p:txBody>
          <a:bodyPr anchor="t" rtlCol="false" tIns="0" lIns="0" bIns="0" rIns="0">
            <a:spAutoFit/>
          </a:bodyPr>
          <a:lstStyle/>
          <a:p>
            <a:pPr algn="ctr">
              <a:lnSpc>
                <a:spcPts val="3534"/>
              </a:lnSpc>
              <a:spcBef>
                <a:spcPct val="0"/>
              </a:spcBef>
            </a:pPr>
            <a:r>
              <a:rPr lang="en-US" sz="2181">
                <a:solidFill>
                  <a:srgbClr val="FFFFFF"/>
                </a:solidFill>
                <a:latin typeface="Poppins Light"/>
                <a:ea typeface="Poppins Light"/>
                <a:cs typeface="Poppins Light"/>
                <a:sym typeface="Poppins Light"/>
              </a:rPr>
              <a:t> Companies protect their models as intellectual property, limiting transparency</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41069">
                <a:alpha val="100000"/>
              </a:srgbClr>
            </a:gs>
            <a:gs pos="50000">
              <a:srgbClr val="5527F5">
                <a:alpha val="100000"/>
              </a:srgbClr>
            </a:gs>
            <a:gs pos="100000">
              <a:srgbClr val="131FA8">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sp>
        <p:nvSpPr>
          <p:cNvPr name="Freeform 2" id="2"/>
          <p:cNvSpPr/>
          <p:nvPr/>
        </p:nvSpPr>
        <p:spPr>
          <a:xfrm flipH="false" flipV="false" rot="0">
            <a:off x="-708778" y="6645605"/>
            <a:ext cx="5143818" cy="2246547"/>
          </a:xfrm>
          <a:custGeom>
            <a:avLst/>
            <a:gdLst/>
            <a:ahLst/>
            <a:cxnLst/>
            <a:rect r="r" b="b" t="t" l="l"/>
            <a:pathLst>
              <a:path h="2246547" w="5143818">
                <a:moveTo>
                  <a:pt x="0" y="0"/>
                </a:moveTo>
                <a:lnTo>
                  <a:pt x="5143818" y="0"/>
                </a:lnTo>
                <a:lnTo>
                  <a:pt x="5143818" y="2246548"/>
                </a:lnTo>
                <a:lnTo>
                  <a:pt x="0" y="2246548"/>
                </a:lnTo>
                <a:lnTo>
                  <a:pt x="0" y="0"/>
                </a:lnTo>
                <a:close/>
              </a:path>
            </a:pathLst>
          </a:custGeom>
          <a:blipFill>
            <a:blip r:embed="rId2"/>
            <a:stretch>
              <a:fillRect l="0" t="0" r="0" b="0"/>
            </a:stretch>
          </a:blipFill>
        </p:spPr>
      </p:sp>
      <p:sp>
        <p:nvSpPr>
          <p:cNvPr name="TextBox 3" id="3"/>
          <p:cNvSpPr txBox="true"/>
          <p:nvPr/>
        </p:nvSpPr>
        <p:spPr>
          <a:xfrm rot="0">
            <a:off x="6043060" y="8252130"/>
            <a:ext cx="5581948" cy="686486"/>
          </a:xfrm>
          <a:prstGeom prst="rect">
            <a:avLst/>
          </a:prstGeom>
        </p:spPr>
        <p:txBody>
          <a:bodyPr anchor="t" rtlCol="false" tIns="0" lIns="0" bIns="0" rIns="0">
            <a:spAutoFit/>
          </a:bodyPr>
          <a:lstStyle/>
          <a:p>
            <a:pPr algn="ctr">
              <a:lnSpc>
                <a:spcPts val="5475"/>
              </a:lnSpc>
              <a:spcBef>
                <a:spcPct val="0"/>
              </a:spcBef>
            </a:pPr>
            <a:r>
              <a:rPr lang="en-US" b="true" sz="3380">
                <a:solidFill>
                  <a:srgbClr val="FFFFFF"/>
                </a:solidFill>
                <a:latin typeface="Poppins Bold"/>
                <a:ea typeface="Poppins Bold"/>
                <a:cs typeface="Poppins Bold"/>
                <a:sym typeface="Poppins Bold"/>
              </a:rPr>
              <a:t>Explainability-by-design</a:t>
            </a:r>
          </a:p>
        </p:txBody>
      </p:sp>
      <p:sp>
        <p:nvSpPr>
          <p:cNvPr name="Freeform 4" id="4"/>
          <p:cNvSpPr/>
          <p:nvPr/>
        </p:nvSpPr>
        <p:spPr>
          <a:xfrm flipH="false" flipV="false" rot="0">
            <a:off x="13327234" y="3447985"/>
            <a:ext cx="4960766" cy="5196993"/>
          </a:xfrm>
          <a:custGeom>
            <a:avLst/>
            <a:gdLst/>
            <a:ahLst/>
            <a:cxnLst/>
            <a:rect r="r" b="b" t="t" l="l"/>
            <a:pathLst>
              <a:path h="5196993" w="4960766">
                <a:moveTo>
                  <a:pt x="0" y="0"/>
                </a:moveTo>
                <a:lnTo>
                  <a:pt x="4960766" y="0"/>
                </a:lnTo>
                <a:lnTo>
                  <a:pt x="4960766" y="5196992"/>
                </a:lnTo>
                <a:lnTo>
                  <a:pt x="0" y="519699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14164872" y="4295276"/>
            <a:ext cx="3285491" cy="2822699"/>
          </a:xfrm>
          <a:prstGeom prst="rect">
            <a:avLst/>
          </a:prstGeom>
        </p:spPr>
        <p:txBody>
          <a:bodyPr anchor="t" rtlCol="false" tIns="0" lIns="0" bIns="0" rIns="0">
            <a:spAutoFit/>
          </a:bodyPr>
          <a:lstStyle/>
          <a:p>
            <a:pPr algn="ctr">
              <a:lnSpc>
                <a:spcPts val="2503"/>
              </a:lnSpc>
            </a:pPr>
          </a:p>
          <a:p>
            <a:pPr algn="ctr">
              <a:lnSpc>
                <a:spcPts val="2503"/>
              </a:lnSpc>
              <a:spcBef>
                <a:spcPct val="0"/>
              </a:spcBef>
            </a:pPr>
            <a:r>
              <a:rPr lang="en-US" b="true" sz="1545">
                <a:solidFill>
                  <a:srgbClr val="000000"/>
                </a:solidFill>
                <a:latin typeface="Poppins Bold"/>
                <a:ea typeface="Poppins Bold"/>
                <a:cs typeface="Poppins Bold"/>
                <a:sym typeface="Poppins Bold"/>
              </a:rPr>
              <a:t>There is no single solution to the accountability gap</a:t>
            </a:r>
          </a:p>
          <a:p>
            <a:pPr algn="ctr">
              <a:lnSpc>
                <a:spcPts val="2503"/>
              </a:lnSpc>
              <a:spcBef>
                <a:spcPct val="0"/>
              </a:spcBef>
            </a:pPr>
            <a:r>
              <a:rPr lang="en-US" b="true" sz="1545">
                <a:solidFill>
                  <a:srgbClr val="000000"/>
                </a:solidFill>
                <a:latin typeface="Poppins Bold"/>
                <a:ea typeface="Poppins Bold"/>
                <a:cs typeface="Poppins Bold"/>
                <a:sym typeface="Poppins Bold"/>
              </a:rPr>
              <a:t>Each approach shifts responsibility in different ways</a:t>
            </a:r>
          </a:p>
          <a:p>
            <a:pPr algn="ctr">
              <a:lnSpc>
                <a:spcPts val="2503"/>
              </a:lnSpc>
              <a:spcBef>
                <a:spcPct val="0"/>
              </a:spcBef>
            </a:pPr>
            <a:r>
              <a:rPr lang="en-US" b="true" sz="1545">
                <a:solidFill>
                  <a:srgbClr val="000000"/>
                </a:solidFill>
                <a:latin typeface="Poppins Bold"/>
                <a:ea typeface="Poppins Bold"/>
                <a:cs typeface="Poppins Bold"/>
                <a:sym typeface="Poppins Bold"/>
              </a:rPr>
              <a:t>All solutions involve trade-offs between control, accuracy, and fairness</a:t>
            </a:r>
          </a:p>
          <a:p>
            <a:pPr algn="ctr">
              <a:lnSpc>
                <a:spcPts val="2503"/>
              </a:lnSpc>
              <a:spcBef>
                <a:spcPct val="0"/>
              </a:spcBef>
            </a:pPr>
          </a:p>
        </p:txBody>
      </p:sp>
      <p:sp>
        <p:nvSpPr>
          <p:cNvPr name="TextBox 6" id="6"/>
          <p:cNvSpPr txBox="true"/>
          <p:nvPr/>
        </p:nvSpPr>
        <p:spPr>
          <a:xfrm rot="0">
            <a:off x="3389991" y="435406"/>
            <a:ext cx="11508017" cy="1278848"/>
          </a:xfrm>
          <a:prstGeom prst="rect">
            <a:avLst/>
          </a:prstGeom>
        </p:spPr>
        <p:txBody>
          <a:bodyPr anchor="t" rtlCol="false" tIns="0" lIns="0" bIns="0" rIns="0">
            <a:spAutoFit/>
          </a:bodyPr>
          <a:lstStyle/>
          <a:p>
            <a:pPr algn="ctr">
              <a:lnSpc>
                <a:spcPts val="10338"/>
              </a:lnSpc>
              <a:spcBef>
                <a:spcPct val="0"/>
              </a:spcBef>
            </a:pPr>
            <a:r>
              <a:rPr lang="en-US" b="true" sz="6381">
                <a:solidFill>
                  <a:srgbClr val="FFFFFF"/>
                </a:solidFill>
                <a:latin typeface="Poppins Bold"/>
                <a:ea typeface="Poppins Bold"/>
                <a:cs typeface="Poppins Bold"/>
                <a:sym typeface="Poppins Bold"/>
              </a:rPr>
              <a:t>What are the Solutions?</a:t>
            </a:r>
          </a:p>
        </p:txBody>
      </p:sp>
      <p:sp>
        <p:nvSpPr>
          <p:cNvPr name="TextBox 7" id="7"/>
          <p:cNvSpPr txBox="true"/>
          <p:nvPr/>
        </p:nvSpPr>
        <p:spPr>
          <a:xfrm rot="0">
            <a:off x="2806096" y="3601506"/>
            <a:ext cx="12091913" cy="445596"/>
          </a:xfrm>
          <a:prstGeom prst="rect">
            <a:avLst/>
          </a:prstGeom>
        </p:spPr>
        <p:txBody>
          <a:bodyPr anchor="t" rtlCol="false" tIns="0" lIns="0" bIns="0" rIns="0">
            <a:spAutoFit/>
          </a:bodyPr>
          <a:lstStyle/>
          <a:p>
            <a:pPr algn="ctr">
              <a:lnSpc>
                <a:spcPts val="3534"/>
              </a:lnSpc>
              <a:spcBef>
                <a:spcPct val="0"/>
              </a:spcBef>
            </a:pPr>
            <a:r>
              <a:rPr lang="en-US" sz="2181">
                <a:solidFill>
                  <a:srgbClr val="FFFFFF"/>
                </a:solidFill>
                <a:latin typeface="Poppins Light"/>
                <a:ea typeface="Poppins Light"/>
                <a:cs typeface="Poppins Light"/>
                <a:sym typeface="Poppins Light"/>
              </a:rPr>
              <a:t>A human decision-maker remains responsible for outcomes (e.g., doctors using AI tools)</a:t>
            </a:r>
          </a:p>
        </p:txBody>
      </p:sp>
      <p:sp>
        <p:nvSpPr>
          <p:cNvPr name="TextBox 8" id="8"/>
          <p:cNvSpPr txBox="true"/>
          <p:nvPr/>
        </p:nvSpPr>
        <p:spPr>
          <a:xfrm rot="0">
            <a:off x="6345181" y="2460756"/>
            <a:ext cx="4977705" cy="686389"/>
          </a:xfrm>
          <a:prstGeom prst="rect">
            <a:avLst/>
          </a:prstGeom>
        </p:spPr>
        <p:txBody>
          <a:bodyPr anchor="t" rtlCol="false" tIns="0" lIns="0" bIns="0" rIns="0">
            <a:spAutoFit/>
          </a:bodyPr>
          <a:lstStyle/>
          <a:p>
            <a:pPr algn="ctr">
              <a:lnSpc>
                <a:spcPts val="5478"/>
              </a:lnSpc>
              <a:spcBef>
                <a:spcPct val="0"/>
              </a:spcBef>
            </a:pPr>
            <a:r>
              <a:rPr lang="en-US" b="true" sz="3381">
                <a:solidFill>
                  <a:srgbClr val="FFFFFF"/>
                </a:solidFill>
                <a:latin typeface="Poppins Bold"/>
                <a:ea typeface="Poppins Bold"/>
                <a:cs typeface="Poppins Bold"/>
                <a:sym typeface="Poppins Bold"/>
              </a:rPr>
              <a:t>Human accountability</a:t>
            </a:r>
          </a:p>
        </p:txBody>
      </p:sp>
      <p:sp>
        <p:nvSpPr>
          <p:cNvPr name="TextBox 9" id="9"/>
          <p:cNvSpPr txBox="true"/>
          <p:nvPr/>
        </p:nvSpPr>
        <p:spPr>
          <a:xfrm rot="0">
            <a:off x="6483889" y="4470447"/>
            <a:ext cx="4700290" cy="686486"/>
          </a:xfrm>
          <a:prstGeom prst="rect">
            <a:avLst/>
          </a:prstGeom>
        </p:spPr>
        <p:txBody>
          <a:bodyPr anchor="t" rtlCol="false" tIns="0" lIns="0" bIns="0" rIns="0">
            <a:spAutoFit/>
          </a:bodyPr>
          <a:lstStyle/>
          <a:p>
            <a:pPr algn="ctr">
              <a:lnSpc>
                <a:spcPts val="5475"/>
              </a:lnSpc>
              <a:spcBef>
                <a:spcPct val="0"/>
              </a:spcBef>
            </a:pPr>
            <a:r>
              <a:rPr lang="en-US" b="true" sz="3380">
                <a:solidFill>
                  <a:srgbClr val="FFFFFF"/>
                </a:solidFill>
                <a:latin typeface="Poppins Bold"/>
                <a:ea typeface="Poppins Bold"/>
                <a:cs typeface="Poppins Bold"/>
                <a:sym typeface="Poppins Bold"/>
              </a:rPr>
              <a:t>Shared responsibility</a:t>
            </a:r>
          </a:p>
        </p:txBody>
      </p:sp>
      <p:sp>
        <p:nvSpPr>
          <p:cNvPr name="TextBox 10" id="10"/>
          <p:cNvSpPr txBox="true"/>
          <p:nvPr/>
        </p:nvSpPr>
        <p:spPr>
          <a:xfrm rot="0">
            <a:off x="6858006" y="6329474"/>
            <a:ext cx="3952056" cy="686486"/>
          </a:xfrm>
          <a:prstGeom prst="rect">
            <a:avLst/>
          </a:prstGeom>
        </p:spPr>
        <p:txBody>
          <a:bodyPr anchor="t" rtlCol="false" tIns="0" lIns="0" bIns="0" rIns="0">
            <a:spAutoFit/>
          </a:bodyPr>
          <a:lstStyle/>
          <a:p>
            <a:pPr algn="ctr">
              <a:lnSpc>
                <a:spcPts val="5475"/>
              </a:lnSpc>
              <a:spcBef>
                <a:spcPct val="0"/>
              </a:spcBef>
            </a:pPr>
            <a:r>
              <a:rPr lang="en-US" b="true" sz="3380">
                <a:solidFill>
                  <a:srgbClr val="FFFFFF"/>
                </a:solidFill>
                <a:latin typeface="Poppins Bold"/>
                <a:ea typeface="Poppins Bold"/>
                <a:cs typeface="Poppins Bold"/>
                <a:sym typeface="Poppins Bold"/>
              </a:rPr>
              <a:t>Legal frameworks</a:t>
            </a:r>
          </a:p>
        </p:txBody>
      </p:sp>
      <p:sp>
        <p:nvSpPr>
          <p:cNvPr name="TextBox 11" id="11"/>
          <p:cNvSpPr txBox="true"/>
          <p:nvPr/>
        </p:nvSpPr>
        <p:spPr>
          <a:xfrm rot="0">
            <a:off x="3721984" y="5464778"/>
            <a:ext cx="10260137" cy="459312"/>
          </a:xfrm>
          <a:prstGeom prst="rect">
            <a:avLst/>
          </a:prstGeom>
        </p:spPr>
        <p:txBody>
          <a:bodyPr anchor="t" rtlCol="false" tIns="0" lIns="0" bIns="0" rIns="0">
            <a:spAutoFit/>
          </a:bodyPr>
          <a:lstStyle/>
          <a:p>
            <a:pPr algn="ctr">
              <a:lnSpc>
                <a:spcPts val="3696"/>
              </a:lnSpc>
              <a:spcBef>
                <a:spcPct val="0"/>
              </a:spcBef>
            </a:pPr>
            <a:r>
              <a:rPr lang="en-US" sz="2281">
                <a:solidFill>
                  <a:srgbClr val="FFFFFF"/>
                </a:solidFill>
                <a:latin typeface="Poppins Light"/>
                <a:ea typeface="Poppins Light"/>
                <a:cs typeface="Poppins Light"/>
                <a:sym typeface="Poppins Light"/>
              </a:rPr>
              <a:t> Responsibility is distributed across developers, users, and organizations</a:t>
            </a:r>
          </a:p>
        </p:txBody>
      </p:sp>
      <p:sp>
        <p:nvSpPr>
          <p:cNvPr name="TextBox 12" id="12"/>
          <p:cNvSpPr txBox="true"/>
          <p:nvPr/>
        </p:nvSpPr>
        <p:spPr>
          <a:xfrm rot="0">
            <a:off x="4526235" y="7473159"/>
            <a:ext cx="9235529" cy="473028"/>
          </a:xfrm>
          <a:prstGeom prst="rect">
            <a:avLst/>
          </a:prstGeom>
        </p:spPr>
        <p:txBody>
          <a:bodyPr anchor="t" rtlCol="false" tIns="0" lIns="0" bIns="0" rIns="0">
            <a:spAutoFit/>
          </a:bodyPr>
          <a:lstStyle/>
          <a:p>
            <a:pPr algn="ctr">
              <a:lnSpc>
                <a:spcPts val="3858"/>
              </a:lnSpc>
              <a:spcBef>
                <a:spcPct val="0"/>
              </a:spcBef>
            </a:pPr>
            <a:r>
              <a:rPr lang="en-US" sz="2381">
                <a:solidFill>
                  <a:srgbClr val="FFFFFF"/>
                </a:solidFill>
                <a:latin typeface="Poppins Light"/>
                <a:ea typeface="Poppins Light"/>
                <a:cs typeface="Poppins Light"/>
                <a:sym typeface="Poppins Light"/>
              </a:rPr>
              <a:t>Governments define liability and regulate high-risk AI systems</a:t>
            </a:r>
          </a:p>
        </p:txBody>
      </p:sp>
      <p:sp>
        <p:nvSpPr>
          <p:cNvPr name="TextBox 13" id="13"/>
          <p:cNvSpPr txBox="true"/>
          <p:nvPr/>
        </p:nvSpPr>
        <p:spPr>
          <a:xfrm rot="0">
            <a:off x="4997165" y="9329141"/>
            <a:ext cx="8293671" cy="473028"/>
          </a:xfrm>
          <a:prstGeom prst="rect">
            <a:avLst/>
          </a:prstGeom>
        </p:spPr>
        <p:txBody>
          <a:bodyPr anchor="t" rtlCol="false" tIns="0" lIns="0" bIns="0" rIns="0">
            <a:spAutoFit/>
          </a:bodyPr>
          <a:lstStyle/>
          <a:p>
            <a:pPr algn="ctr">
              <a:lnSpc>
                <a:spcPts val="3858"/>
              </a:lnSpc>
              <a:spcBef>
                <a:spcPct val="0"/>
              </a:spcBef>
            </a:pPr>
            <a:r>
              <a:rPr lang="en-US" sz="2381">
                <a:solidFill>
                  <a:srgbClr val="FFFFFF"/>
                </a:solidFill>
                <a:latin typeface="Poppins Light"/>
                <a:ea typeface="Poppins Light"/>
                <a:cs typeface="Poppins Light"/>
                <a:sym typeface="Poppins Light"/>
              </a:rPr>
              <a:t>Systems are built to provide explanations from the start</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41069">
                <a:alpha val="100000"/>
              </a:srgbClr>
            </a:gs>
            <a:gs pos="50000">
              <a:srgbClr val="5527F5">
                <a:alpha val="100000"/>
              </a:srgbClr>
            </a:gs>
            <a:gs pos="100000">
              <a:srgbClr val="131FA8">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sp>
        <p:nvSpPr>
          <p:cNvPr name="TextBox 2" id="2"/>
          <p:cNvSpPr txBox="true"/>
          <p:nvPr/>
        </p:nvSpPr>
        <p:spPr>
          <a:xfrm rot="0">
            <a:off x="4272223" y="344165"/>
            <a:ext cx="9743554" cy="1509172"/>
          </a:xfrm>
          <a:prstGeom prst="rect">
            <a:avLst/>
          </a:prstGeom>
        </p:spPr>
        <p:txBody>
          <a:bodyPr anchor="t" rtlCol="false" tIns="0" lIns="0" bIns="0" rIns="0">
            <a:spAutoFit/>
          </a:bodyPr>
          <a:lstStyle/>
          <a:p>
            <a:pPr algn="ctr">
              <a:lnSpc>
                <a:spcPts val="12021"/>
              </a:lnSpc>
              <a:spcBef>
                <a:spcPct val="0"/>
              </a:spcBef>
            </a:pPr>
            <a:r>
              <a:rPr lang="en-US" b="true" sz="7420">
                <a:solidFill>
                  <a:srgbClr val="FFFFFF"/>
                </a:solidFill>
                <a:latin typeface="Poppins Bold"/>
                <a:ea typeface="Poppins Bold"/>
                <a:cs typeface="Poppins Bold"/>
                <a:sym typeface="Poppins Bold"/>
              </a:rPr>
              <a:t> Redress-by-Design</a:t>
            </a:r>
          </a:p>
        </p:txBody>
      </p:sp>
      <p:sp>
        <p:nvSpPr>
          <p:cNvPr name="TextBox 3" id="3"/>
          <p:cNvSpPr txBox="true"/>
          <p:nvPr/>
        </p:nvSpPr>
        <p:spPr>
          <a:xfrm rot="0">
            <a:off x="500808" y="2288499"/>
            <a:ext cx="17286384" cy="5631588"/>
          </a:xfrm>
          <a:prstGeom prst="rect">
            <a:avLst/>
          </a:prstGeom>
        </p:spPr>
        <p:txBody>
          <a:bodyPr anchor="t" rtlCol="false" tIns="0" lIns="0" bIns="0" rIns="0">
            <a:spAutoFit/>
          </a:bodyPr>
          <a:lstStyle/>
          <a:p>
            <a:pPr algn="ctr">
              <a:lnSpc>
                <a:spcPts val="7161"/>
              </a:lnSpc>
              <a:spcBef>
                <a:spcPct val="0"/>
              </a:spcBef>
            </a:pPr>
            <a:r>
              <a:rPr lang="en-US" b="true" sz="4420">
                <a:solidFill>
                  <a:srgbClr val="FFFFFF"/>
                </a:solidFill>
                <a:latin typeface="Poppins Bold"/>
                <a:ea typeface="Poppins Bold"/>
                <a:cs typeface="Poppins Bold"/>
                <a:sym typeface="Poppins Bold"/>
              </a:rPr>
              <a:t>Explain decisions to users</a:t>
            </a:r>
          </a:p>
          <a:p>
            <a:pPr algn="ctr">
              <a:lnSpc>
                <a:spcPts val="5379"/>
              </a:lnSpc>
              <a:spcBef>
                <a:spcPct val="0"/>
              </a:spcBef>
            </a:pPr>
            <a:r>
              <a:rPr lang="en-US" sz="3320">
                <a:solidFill>
                  <a:srgbClr val="FFFFFF"/>
                </a:solidFill>
                <a:latin typeface="Poppins Light"/>
                <a:ea typeface="Poppins Light"/>
                <a:cs typeface="Poppins Light"/>
                <a:sym typeface="Poppins Light"/>
              </a:rPr>
              <a:t>Provide reasoning in a way non-experts can understand</a:t>
            </a:r>
          </a:p>
          <a:p>
            <a:pPr algn="ctr">
              <a:lnSpc>
                <a:spcPts val="7161"/>
              </a:lnSpc>
              <a:spcBef>
                <a:spcPct val="0"/>
              </a:spcBef>
            </a:pPr>
            <a:r>
              <a:rPr lang="en-US" b="true" sz="4420">
                <a:solidFill>
                  <a:srgbClr val="FFFFFF"/>
                </a:solidFill>
                <a:latin typeface="Poppins Bold"/>
                <a:ea typeface="Poppins Bold"/>
                <a:cs typeface="Poppins Bold"/>
                <a:sym typeface="Poppins Bold"/>
              </a:rPr>
              <a:t>Allow challenges or appeals</a:t>
            </a:r>
          </a:p>
          <a:p>
            <a:pPr algn="ctr">
              <a:lnSpc>
                <a:spcPts val="5379"/>
              </a:lnSpc>
              <a:spcBef>
                <a:spcPct val="0"/>
              </a:spcBef>
            </a:pPr>
            <a:r>
              <a:rPr lang="en-US" sz="3320">
                <a:solidFill>
                  <a:srgbClr val="FFFFFF"/>
                </a:solidFill>
                <a:latin typeface="Poppins Light"/>
                <a:ea typeface="Poppins Light"/>
                <a:cs typeface="Poppins Light"/>
                <a:sym typeface="Poppins Light"/>
              </a:rPr>
              <a:t>Users can contest decisions and request reevaluation</a:t>
            </a:r>
          </a:p>
          <a:p>
            <a:pPr algn="ctr">
              <a:lnSpc>
                <a:spcPts val="7161"/>
              </a:lnSpc>
              <a:spcBef>
                <a:spcPct val="0"/>
              </a:spcBef>
            </a:pPr>
            <a:r>
              <a:rPr lang="en-US" b="true" sz="4420">
                <a:solidFill>
                  <a:srgbClr val="FFFFFF"/>
                </a:solidFill>
                <a:latin typeface="Poppins Bold"/>
                <a:ea typeface="Poppins Bold"/>
                <a:cs typeface="Poppins Bold"/>
                <a:sym typeface="Poppins Bold"/>
              </a:rPr>
              <a:t>Improves fairness</a:t>
            </a:r>
          </a:p>
          <a:p>
            <a:pPr algn="ctr">
              <a:lnSpc>
                <a:spcPts val="5379"/>
              </a:lnSpc>
              <a:spcBef>
                <a:spcPct val="0"/>
              </a:spcBef>
            </a:pPr>
            <a:r>
              <a:rPr lang="en-US" sz="3320">
                <a:solidFill>
                  <a:srgbClr val="FFFFFF"/>
                </a:solidFill>
                <a:latin typeface="Poppins Light"/>
                <a:ea typeface="Poppins Light"/>
                <a:cs typeface="Poppins Light"/>
                <a:sym typeface="Poppins Light"/>
              </a:rPr>
              <a:t> Errors can be corrected and bias reduced over time</a:t>
            </a:r>
          </a:p>
          <a:p>
            <a:pPr algn="ctr">
              <a:lnSpc>
                <a:spcPts val="7161"/>
              </a:lnSpc>
              <a:spcBef>
                <a:spcPct val="0"/>
              </a:spcBef>
            </a:pPr>
          </a:p>
        </p:txBody>
      </p:sp>
      <p:sp>
        <p:nvSpPr>
          <p:cNvPr name="Freeform 4" id="4"/>
          <p:cNvSpPr/>
          <p:nvPr/>
        </p:nvSpPr>
        <p:spPr>
          <a:xfrm flipH="false" flipV="false" rot="0">
            <a:off x="274702" y="6057671"/>
            <a:ext cx="3997521" cy="3200629"/>
          </a:xfrm>
          <a:custGeom>
            <a:avLst/>
            <a:gdLst/>
            <a:ahLst/>
            <a:cxnLst/>
            <a:rect r="r" b="b" t="t" l="l"/>
            <a:pathLst>
              <a:path h="3200629" w="3997521">
                <a:moveTo>
                  <a:pt x="0" y="0"/>
                </a:moveTo>
                <a:lnTo>
                  <a:pt x="3997521" y="0"/>
                </a:lnTo>
                <a:lnTo>
                  <a:pt x="3997521" y="3200629"/>
                </a:lnTo>
                <a:lnTo>
                  <a:pt x="0" y="3200629"/>
                </a:lnTo>
                <a:lnTo>
                  <a:pt x="0" y="0"/>
                </a:lnTo>
                <a:close/>
              </a:path>
            </a:pathLst>
          </a:custGeom>
          <a:blipFill>
            <a:blip r:embed="rId2"/>
            <a:stretch>
              <a:fillRect l="0" t="0" r="0" b="0"/>
            </a:stretch>
          </a:blipFill>
        </p:spPr>
      </p:sp>
      <p:sp>
        <p:nvSpPr>
          <p:cNvPr name="TextBox 5" id="5"/>
          <p:cNvSpPr txBox="true"/>
          <p:nvPr/>
        </p:nvSpPr>
        <p:spPr>
          <a:xfrm rot="0">
            <a:off x="4272223" y="7805787"/>
            <a:ext cx="9756502" cy="1548210"/>
          </a:xfrm>
          <a:prstGeom prst="rect">
            <a:avLst/>
          </a:prstGeom>
        </p:spPr>
        <p:txBody>
          <a:bodyPr anchor="t" rtlCol="false" tIns="0" lIns="0" bIns="0" rIns="0">
            <a:spAutoFit/>
          </a:bodyPr>
          <a:lstStyle/>
          <a:p>
            <a:pPr algn="ctr">
              <a:lnSpc>
                <a:spcPts val="4182"/>
              </a:lnSpc>
              <a:spcBef>
                <a:spcPct val="0"/>
              </a:spcBef>
            </a:pPr>
            <a:r>
              <a:rPr lang="en-US" b="true" sz="2581">
                <a:solidFill>
                  <a:srgbClr val="FFFFFF"/>
                </a:solidFill>
                <a:latin typeface="Poppins Bold"/>
                <a:ea typeface="Poppins Bold"/>
                <a:cs typeface="Poppins Bold"/>
                <a:sym typeface="Poppins Bold"/>
              </a:rPr>
              <a:t>Focuses on giving users power within AI systems</a:t>
            </a:r>
          </a:p>
          <a:p>
            <a:pPr algn="ctr">
              <a:lnSpc>
                <a:spcPts val="4182"/>
              </a:lnSpc>
              <a:spcBef>
                <a:spcPct val="0"/>
              </a:spcBef>
            </a:pPr>
            <a:r>
              <a:rPr lang="en-US" b="true" sz="2581">
                <a:solidFill>
                  <a:srgbClr val="FFFFFF"/>
                </a:solidFill>
                <a:latin typeface="Poppins Bold"/>
                <a:ea typeface="Poppins Bold"/>
                <a:cs typeface="Poppins Bold"/>
                <a:sym typeface="Poppins Bold"/>
              </a:rPr>
              <a:t>Ensures decisions can be questioned and reviewed</a:t>
            </a:r>
          </a:p>
          <a:p>
            <a:pPr algn="ctr">
              <a:lnSpc>
                <a:spcPts val="4182"/>
              </a:lnSpc>
              <a:spcBef>
                <a:spcPct val="0"/>
              </a:spcBef>
            </a:pPr>
            <a:r>
              <a:rPr lang="en-US" b="true" sz="2581">
                <a:solidFill>
                  <a:srgbClr val="FFFFFF"/>
                </a:solidFill>
                <a:latin typeface="Poppins Bold"/>
                <a:ea typeface="Poppins Bold"/>
                <a:cs typeface="Poppins Bold"/>
                <a:sym typeface="Poppins Bold"/>
              </a:rPr>
              <a:t>Moves from passive systems to interactive accountability</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41069">
                <a:alpha val="100000"/>
              </a:srgbClr>
            </a:gs>
            <a:gs pos="50000">
              <a:srgbClr val="5527F5">
                <a:alpha val="100000"/>
              </a:srgbClr>
            </a:gs>
            <a:gs pos="100000">
              <a:srgbClr val="131FA8">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sp>
        <p:nvSpPr>
          <p:cNvPr name="TextBox 2" id="2"/>
          <p:cNvSpPr txBox="true"/>
          <p:nvPr/>
        </p:nvSpPr>
        <p:spPr>
          <a:xfrm rot="0">
            <a:off x="6817593" y="475093"/>
            <a:ext cx="4652814" cy="888138"/>
          </a:xfrm>
          <a:prstGeom prst="rect">
            <a:avLst/>
          </a:prstGeom>
        </p:spPr>
        <p:txBody>
          <a:bodyPr anchor="t" rtlCol="false" tIns="0" lIns="0" bIns="0" rIns="0">
            <a:spAutoFit/>
          </a:bodyPr>
          <a:lstStyle/>
          <a:p>
            <a:pPr algn="ctr">
              <a:lnSpc>
                <a:spcPts val="7161"/>
              </a:lnSpc>
              <a:spcBef>
                <a:spcPct val="0"/>
              </a:spcBef>
            </a:pPr>
            <a:r>
              <a:rPr lang="en-US" b="true" sz="4420">
                <a:solidFill>
                  <a:srgbClr val="FFFFFF"/>
                </a:solidFill>
                <a:latin typeface="Poppins Bold"/>
                <a:ea typeface="Poppins Bold"/>
                <a:cs typeface="Poppins Bold"/>
                <a:sym typeface="Poppins Bold"/>
              </a:rPr>
              <a:t> Key Takeaways</a:t>
            </a:r>
          </a:p>
        </p:txBody>
      </p:sp>
      <p:sp>
        <p:nvSpPr>
          <p:cNvPr name="TextBox 3" id="3"/>
          <p:cNvSpPr txBox="true"/>
          <p:nvPr/>
        </p:nvSpPr>
        <p:spPr>
          <a:xfrm rot="0">
            <a:off x="2446539" y="2898839"/>
            <a:ext cx="13394923" cy="4856223"/>
          </a:xfrm>
          <a:prstGeom prst="rect">
            <a:avLst/>
          </a:prstGeom>
        </p:spPr>
        <p:txBody>
          <a:bodyPr anchor="t" rtlCol="false" tIns="0" lIns="0" bIns="0" rIns="0">
            <a:spAutoFit/>
          </a:bodyPr>
          <a:lstStyle/>
          <a:p>
            <a:pPr algn="ctr">
              <a:lnSpc>
                <a:spcPts val="4299"/>
              </a:lnSpc>
            </a:pPr>
            <a:r>
              <a:rPr lang="en-US" sz="2654" b="true">
                <a:solidFill>
                  <a:srgbClr val="FFFFFF"/>
                </a:solidFill>
                <a:latin typeface="Poppins Bold"/>
                <a:ea typeface="Poppins Bold"/>
                <a:cs typeface="Poppins Bold"/>
                <a:sym typeface="Poppins Bold"/>
              </a:rPr>
              <a:t>Explainability builds trust</a:t>
            </a:r>
          </a:p>
          <a:p>
            <a:pPr algn="ctr">
              <a:lnSpc>
                <a:spcPts val="4299"/>
              </a:lnSpc>
            </a:pPr>
            <a:r>
              <a:rPr lang="en-US" sz="2654">
                <a:solidFill>
                  <a:srgbClr val="FFFFFF"/>
                </a:solidFill>
                <a:latin typeface="Poppins Light"/>
                <a:ea typeface="Poppins Light"/>
                <a:cs typeface="Poppins Light"/>
                <a:sym typeface="Poppins Light"/>
              </a:rPr>
              <a:t>Users are more likely to accept decisions they understand</a:t>
            </a:r>
          </a:p>
          <a:p>
            <a:pPr algn="ctr">
              <a:lnSpc>
                <a:spcPts val="4299"/>
              </a:lnSpc>
            </a:pPr>
            <a:r>
              <a:rPr lang="en-US" sz="2654" b="true">
                <a:solidFill>
                  <a:srgbClr val="FFFFFF"/>
                </a:solidFill>
                <a:latin typeface="Poppins Bold"/>
                <a:ea typeface="Poppins Bold"/>
                <a:cs typeface="Poppins Bold"/>
                <a:sym typeface="Poppins Bold"/>
              </a:rPr>
              <a:t>Accountability is necessary</a:t>
            </a:r>
          </a:p>
          <a:p>
            <a:pPr algn="ctr">
              <a:lnSpc>
                <a:spcPts val="4299"/>
              </a:lnSpc>
            </a:pPr>
            <a:r>
              <a:rPr lang="en-US" sz="2654" b="true">
                <a:solidFill>
                  <a:srgbClr val="FFFFFF"/>
                </a:solidFill>
                <a:latin typeface="Poppins Bold"/>
                <a:ea typeface="Poppins Bold"/>
                <a:cs typeface="Poppins Bold"/>
                <a:sym typeface="Poppins Bold"/>
              </a:rPr>
              <a:t>Responsibility must be clearly assigned when errors occur</a:t>
            </a:r>
          </a:p>
          <a:p>
            <a:pPr algn="ctr">
              <a:lnSpc>
                <a:spcPts val="4299"/>
              </a:lnSpc>
            </a:pPr>
            <a:r>
              <a:rPr lang="en-US" sz="2654" b="true">
                <a:solidFill>
                  <a:srgbClr val="FFFFFF"/>
                </a:solidFill>
                <a:latin typeface="Poppins Bold"/>
                <a:ea typeface="Poppins Bold"/>
                <a:cs typeface="Poppins Bold"/>
                <a:sym typeface="Poppins Bold"/>
              </a:rPr>
              <a:t>Trade-offs are unavoidable</a:t>
            </a:r>
          </a:p>
          <a:p>
            <a:pPr algn="ctr">
              <a:lnSpc>
                <a:spcPts val="4299"/>
              </a:lnSpc>
            </a:pPr>
            <a:r>
              <a:rPr lang="en-US" sz="2654" b="true">
                <a:solidFill>
                  <a:srgbClr val="FFFFFF"/>
                </a:solidFill>
                <a:latin typeface="Poppins Bold"/>
                <a:ea typeface="Poppins Bold"/>
                <a:cs typeface="Poppins Bold"/>
                <a:sym typeface="Poppins Bold"/>
              </a:rPr>
              <a:t>Improving one aspect (accuracy) may weaken another (transparency)</a:t>
            </a:r>
          </a:p>
          <a:p>
            <a:pPr algn="ctr">
              <a:lnSpc>
                <a:spcPts val="4299"/>
              </a:lnSpc>
            </a:pPr>
            <a:r>
              <a:rPr lang="en-US" sz="2654" b="true">
                <a:solidFill>
                  <a:srgbClr val="FFFFFF"/>
                </a:solidFill>
                <a:latin typeface="Poppins Bold"/>
                <a:ea typeface="Poppins Bold"/>
                <a:cs typeface="Poppins Bold"/>
                <a:sym typeface="Poppins Bold"/>
              </a:rPr>
              <a:t>AI must balance all three</a:t>
            </a:r>
          </a:p>
          <a:p>
            <a:pPr algn="ctr">
              <a:lnSpc>
                <a:spcPts val="4299"/>
              </a:lnSpc>
            </a:pPr>
            <a:r>
              <a:rPr lang="en-US" sz="2654" b="true">
                <a:solidFill>
                  <a:srgbClr val="FFFFFF"/>
                </a:solidFill>
                <a:latin typeface="Poppins Bold"/>
                <a:ea typeface="Poppins Bold"/>
                <a:cs typeface="Poppins Bold"/>
                <a:sym typeface="Poppins Bold"/>
              </a:rPr>
              <a:t>Ethical AI requires managing competing priorities</a:t>
            </a:r>
          </a:p>
          <a:p>
            <a:pPr algn="ctr">
              <a:lnSpc>
                <a:spcPts val="4299"/>
              </a:lnSpc>
              <a:spcBef>
                <a:spcPct val="0"/>
              </a:spcBef>
            </a:pPr>
          </a:p>
        </p:txBody>
      </p:sp>
      <p:sp>
        <p:nvSpPr>
          <p:cNvPr name="TextBox 4" id="4"/>
          <p:cNvSpPr txBox="true"/>
          <p:nvPr/>
        </p:nvSpPr>
        <p:spPr>
          <a:xfrm rot="0">
            <a:off x="8583513" y="8225832"/>
            <a:ext cx="6442695" cy="888138"/>
          </a:xfrm>
          <a:prstGeom prst="rect">
            <a:avLst/>
          </a:prstGeom>
        </p:spPr>
        <p:txBody>
          <a:bodyPr anchor="t" rtlCol="false" tIns="0" lIns="0" bIns="0" rIns="0">
            <a:spAutoFit/>
          </a:bodyPr>
          <a:lstStyle/>
          <a:p>
            <a:pPr algn="ctr">
              <a:lnSpc>
                <a:spcPts val="7161"/>
              </a:lnSpc>
              <a:spcBef>
                <a:spcPct val="0"/>
              </a:spcBef>
            </a:pPr>
            <a:r>
              <a:rPr lang="en-US" b="true" sz="4420">
                <a:solidFill>
                  <a:srgbClr val="FFFFFF"/>
                </a:solidFill>
                <a:latin typeface="Poppins Bold"/>
                <a:ea typeface="Poppins Bold"/>
                <a:cs typeface="Poppins Bold"/>
                <a:sym typeface="Poppins Bold"/>
              </a:rPr>
              <a:t>One last </a:t>
            </a:r>
            <a:r>
              <a:rPr lang="en-US" b="true" sz="4420">
                <a:solidFill>
                  <a:srgbClr val="FFFFFF"/>
                </a:solidFill>
                <a:latin typeface="Poppins Bold"/>
                <a:ea typeface="Poppins Bold"/>
                <a:cs typeface="Poppins Bold"/>
                <a:sym typeface="Poppins Bold"/>
              </a:rPr>
              <a:t>Final Thought</a:t>
            </a:r>
          </a:p>
        </p:txBody>
      </p:sp>
      <p:sp>
        <p:nvSpPr>
          <p:cNvPr name="Freeform 5" id="5"/>
          <p:cNvSpPr/>
          <p:nvPr/>
        </p:nvSpPr>
        <p:spPr>
          <a:xfrm flipH="false" flipV="false" rot="0">
            <a:off x="641944" y="5570456"/>
            <a:ext cx="4035867" cy="4421315"/>
          </a:xfrm>
          <a:custGeom>
            <a:avLst/>
            <a:gdLst/>
            <a:ahLst/>
            <a:cxnLst/>
            <a:rect r="r" b="b" t="t" l="l"/>
            <a:pathLst>
              <a:path h="4421315" w="4035867">
                <a:moveTo>
                  <a:pt x="0" y="0"/>
                </a:moveTo>
                <a:lnTo>
                  <a:pt x="4035866" y="0"/>
                </a:lnTo>
                <a:lnTo>
                  <a:pt x="4035866" y="4421315"/>
                </a:lnTo>
                <a:lnTo>
                  <a:pt x="0" y="4421315"/>
                </a:lnTo>
                <a:lnTo>
                  <a:pt x="0" y="0"/>
                </a:lnTo>
                <a:close/>
              </a:path>
            </a:pathLst>
          </a:custGeom>
          <a:blipFill>
            <a:blip r:embed="rId2"/>
            <a:stretch>
              <a:fillRect l="0" t="0" r="0" b="0"/>
            </a:stretch>
          </a:blipFill>
        </p:spPr>
      </p:sp>
      <p:sp>
        <p:nvSpPr>
          <p:cNvPr name="Freeform 6" id="6"/>
          <p:cNvSpPr/>
          <p:nvPr/>
        </p:nvSpPr>
        <p:spPr>
          <a:xfrm flipH="false" flipV="false" rot="0">
            <a:off x="13809607" y="1028700"/>
            <a:ext cx="3877462" cy="3375738"/>
          </a:xfrm>
          <a:custGeom>
            <a:avLst/>
            <a:gdLst/>
            <a:ahLst/>
            <a:cxnLst/>
            <a:rect r="r" b="b" t="t" l="l"/>
            <a:pathLst>
              <a:path h="3375738" w="3877462">
                <a:moveTo>
                  <a:pt x="0" y="0"/>
                </a:moveTo>
                <a:lnTo>
                  <a:pt x="3877462" y="0"/>
                </a:lnTo>
                <a:lnTo>
                  <a:pt x="3877462" y="3375738"/>
                </a:lnTo>
                <a:lnTo>
                  <a:pt x="0" y="3375738"/>
                </a:lnTo>
                <a:lnTo>
                  <a:pt x="0" y="0"/>
                </a:lnTo>
                <a:close/>
              </a:path>
            </a:pathLst>
          </a:custGeom>
          <a:blipFill>
            <a:blip r:embed="rId3"/>
            <a:stretch>
              <a:fillRect l="0" t="0" r="0" b="-453"/>
            </a:stretch>
          </a:blipFill>
        </p:spPr>
      </p:sp>
      <p:sp>
        <p:nvSpPr>
          <p:cNvPr name="TextBox 7" id="7"/>
          <p:cNvSpPr txBox="true"/>
          <p:nvPr/>
        </p:nvSpPr>
        <p:spPr>
          <a:xfrm rot="0">
            <a:off x="1321519" y="1860788"/>
            <a:ext cx="15644961" cy="533226"/>
          </a:xfrm>
          <a:prstGeom prst="rect">
            <a:avLst/>
          </a:prstGeom>
        </p:spPr>
        <p:txBody>
          <a:bodyPr anchor="t" rtlCol="false" tIns="0" lIns="0" bIns="0" rIns="0">
            <a:spAutoFit/>
          </a:bodyPr>
          <a:lstStyle/>
          <a:p>
            <a:pPr algn="ctr">
              <a:lnSpc>
                <a:spcPts val="4344"/>
              </a:lnSpc>
              <a:spcBef>
                <a:spcPct val="0"/>
              </a:spcBef>
            </a:pPr>
            <a:r>
              <a:rPr lang="en-US" b="true" sz="2681">
                <a:solidFill>
                  <a:srgbClr val="FFFFFF"/>
                </a:solidFill>
                <a:latin typeface="Poppins Bold"/>
                <a:ea typeface="Poppins Bold"/>
                <a:cs typeface="Poppins Bold"/>
                <a:sym typeface="Poppins Bold"/>
              </a:rPr>
              <a:t>AI systems raise fundamental questions about trust, responsibility, and decision-making</a:t>
            </a:r>
          </a:p>
        </p:txBody>
      </p:sp>
      <p:sp>
        <p:nvSpPr>
          <p:cNvPr name="TextBox 8" id="8"/>
          <p:cNvSpPr txBox="true"/>
          <p:nvPr/>
        </p:nvSpPr>
        <p:spPr>
          <a:xfrm rot="0">
            <a:off x="5922652" y="9144000"/>
            <a:ext cx="11764417" cy="445596"/>
          </a:xfrm>
          <a:prstGeom prst="rect">
            <a:avLst/>
          </a:prstGeom>
        </p:spPr>
        <p:txBody>
          <a:bodyPr anchor="t" rtlCol="false" tIns="0" lIns="0" bIns="0" rIns="0">
            <a:spAutoFit/>
          </a:bodyPr>
          <a:lstStyle/>
          <a:p>
            <a:pPr algn="ctr">
              <a:lnSpc>
                <a:spcPts val="3534"/>
              </a:lnSpc>
              <a:spcBef>
                <a:spcPct val="0"/>
              </a:spcBef>
            </a:pPr>
            <a:r>
              <a:rPr lang="en-US" sz="2181">
                <a:solidFill>
                  <a:srgbClr val="FFFFFF"/>
                </a:solidFill>
                <a:latin typeface="Poppins Light"/>
                <a:ea typeface="Poppins Light"/>
                <a:cs typeface="Poppins Light"/>
                <a:sym typeface="Poppins Light"/>
              </a:rPr>
              <a:t> When decisions impact human lives, should we prioritize accuracy or understanding?</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844EEA">
                <a:alpha val="100000"/>
              </a:srgbClr>
            </a:gs>
            <a:gs pos="50000">
              <a:srgbClr val="5527F5">
                <a:alpha val="100000"/>
              </a:srgbClr>
            </a:gs>
            <a:gs pos="100000">
              <a:srgbClr val="041069">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sp>
        <p:nvSpPr>
          <p:cNvPr name="AutoShape 2" id="2"/>
          <p:cNvSpPr/>
          <p:nvPr/>
        </p:nvSpPr>
        <p:spPr>
          <a:xfrm>
            <a:off x="5764344" y="5958420"/>
            <a:ext cx="0" cy="5145633"/>
          </a:xfrm>
          <a:prstGeom prst="line">
            <a:avLst/>
          </a:prstGeom>
          <a:ln cap="flat" w="38100">
            <a:solidFill>
              <a:srgbClr val="FFFFFF"/>
            </a:solidFill>
            <a:prstDash val="solid"/>
            <a:headEnd type="none" len="sm" w="sm"/>
            <a:tailEnd type="none" len="sm" w="sm"/>
          </a:ln>
        </p:spPr>
      </p:sp>
      <p:sp>
        <p:nvSpPr>
          <p:cNvPr name="AutoShape 3" id="3"/>
          <p:cNvSpPr/>
          <p:nvPr/>
        </p:nvSpPr>
        <p:spPr>
          <a:xfrm>
            <a:off x="5802444" y="-2572817"/>
            <a:ext cx="0" cy="5145633"/>
          </a:xfrm>
          <a:prstGeom prst="line">
            <a:avLst/>
          </a:prstGeom>
          <a:ln cap="flat" w="38100">
            <a:solidFill>
              <a:srgbClr val="FFFFFF"/>
            </a:solidFill>
            <a:prstDash val="solid"/>
            <a:headEnd type="none" len="sm" w="sm"/>
            <a:tailEnd type="none" len="sm" w="sm"/>
          </a:ln>
        </p:spPr>
      </p:sp>
      <p:sp>
        <p:nvSpPr>
          <p:cNvPr name="Freeform 4" id="4"/>
          <p:cNvSpPr/>
          <p:nvPr/>
        </p:nvSpPr>
        <p:spPr>
          <a:xfrm flipH="false" flipV="false" rot="0">
            <a:off x="8377897" y="-5779144"/>
            <a:ext cx="14635371" cy="12033527"/>
          </a:xfrm>
          <a:custGeom>
            <a:avLst/>
            <a:gdLst/>
            <a:ahLst/>
            <a:cxnLst/>
            <a:rect r="r" b="b" t="t" l="l"/>
            <a:pathLst>
              <a:path h="12033527" w="14635371">
                <a:moveTo>
                  <a:pt x="0" y="0"/>
                </a:moveTo>
                <a:lnTo>
                  <a:pt x="14635371" y="0"/>
                </a:lnTo>
                <a:lnTo>
                  <a:pt x="14635371" y="12033528"/>
                </a:lnTo>
                <a:lnTo>
                  <a:pt x="0" y="12033528"/>
                </a:lnTo>
                <a:lnTo>
                  <a:pt x="0" y="0"/>
                </a:lnTo>
                <a:close/>
              </a:path>
            </a:pathLst>
          </a:custGeom>
          <a:blipFill>
            <a:blip r:embed="rId2"/>
            <a:stretch>
              <a:fillRect l="0" t="0" r="0" b="0"/>
            </a:stretch>
          </a:blipFill>
        </p:spPr>
      </p:sp>
      <p:sp>
        <p:nvSpPr>
          <p:cNvPr name="Freeform 5" id="5"/>
          <p:cNvSpPr/>
          <p:nvPr/>
        </p:nvSpPr>
        <p:spPr>
          <a:xfrm flipH="false" flipV="false" rot="0">
            <a:off x="-1995996" y="5507733"/>
            <a:ext cx="10008973" cy="8229600"/>
          </a:xfrm>
          <a:custGeom>
            <a:avLst/>
            <a:gdLst/>
            <a:ahLst/>
            <a:cxnLst/>
            <a:rect r="r" b="b" t="t" l="l"/>
            <a:pathLst>
              <a:path h="8229600" w="10008973">
                <a:moveTo>
                  <a:pt x="0" y="0"/>
                </a:moveTo>
                <a:lnTo>
                  <a:pt x="10008973" y="0"/>
                </a:lnTo>
                <a:lnTo>
                  <a:pt x="10008973" y="8229600"/>
                </a:lnTo>
                <a:lnTo>
                  <a:pt x="0" y="8229600"/>
                </a:lnTo>
                <a:lnTo>
                  <a:pt x="0" y="0"/>
                </a:lnTo>
                <a:close/>
              </a:path>
            </a:pathLst>
          </a:custGeom>
          <a:blipFill>
            <a:blip r:embed="rId2"/>
            <a:stretch>
              <a:fillRect l="0" t="0" r="0" b="0"/>
            </a:stretch>
          </a:blipFill>
        </p:spPr>
      </p:sp>
      <p:sp>
        <p:nvSpPr>
          <p:cNvPr name="TextBox 6" id="6"/>
          <p:cNvSpPr txBox="true"/>
          <p:nvPr/>
        </p:nvSpPr>
        <p:spPr>
          <a:xfrm rot="0">
            <a:off x="1619702" y="2582224"/>
            <a:ext cx="7747874" cy="3236382"/>
          </a:xfrm>
          <a:prstGeom prst="rect">
            <a:avLst/>
          </a:prstGeom>
        </p:spPr>
        <p:txBody>
          <a:bodyPr anchor="t" rtlCol="false" tIns="0" lIns="0" bIns="0" rIns="0">
            <a:spAutoFit/>
          </a:bodyPr>
          <a:lstStyle/>
          <a:p>
            <a:pPr algn="ctr" marL="0" indent="0" lvl="0">
              <a:lnSpc>
                <a:spcPts val="26366"/>
              </a:lnSpc>
            </a:pPr>
            <a:r>
              <a:rPr lang="en-US" sz="18833">
                <a:solidFill>
                  <a:srgbClr val="6866E1"/>
                </a:solidFill>
                <a:latin typeface="Computer Says No"/>
                <a:ea typeface="Computer Says No"/>
                <a:cs typeface="Computer Says No"/>
                <a:sym typeface="Computer Says No"/>
              </a:rPr>
              <a:t>THANK YOU!</a:t>
            </a:r>
          </a:p>
        </p:txBody>
      </p:sp>
      <p:sp>
        <p:nvSpPr>
          <p:cNvPr name="Freeform 7" id="7"/>
          <p:cNvSpPr/>
          <p:nvPr/>
        </p:nvSpPr>
        <p:spPr>
          <a:xfrm flipH="false" flipV="false" rot="0">
            <a:off x="-1995996" y="7317810"/>
            <a:ext cx="6049393" cy="5290528"/>
          </a:xfrm>
          <a:custGeom>
            <a:avLst/>
            <a:gdLst/>
            <a:ahLst/>
            <a:cxnLst/>
            <a:rect r="r" b="b" t="t" l="l"/>
            <a:pathLst>
              <a:path h="5290528" w="6049393">
                <a:moveTo>
                  <a:pt x="0" y="0"/>
                </a:moveTo>
                <a:lnTo>
                  <a:pt x="6049392" y="0"/>
                </a:lnTo>
                <a:lnTo>
                  <a:pt x="6049392" y="5290527"/>
                </a:lnTo>
                <a:lnTo>
                  <a:pt x="0" y="5290527"/>
                </a:lnTo>
                <a:lnTo>
                  <a:pt x="0" y="0"/>
                </a:lnTo>
                <a:close/>
              </a:path>
            </a:pathLst>
          </a:custGeom>
          <a:blipFill>
            <a:blip r:embed="rId3"/>
            <a:stretch>
              <a:fillRect l="0" t="0" r="0" b="0"/>
            </a:stretch>
          </a:blipFill>
        </p:spPr>
      </p:sp>
      <p:sp>
        <p:nvSpPr>
          <p:cNvPr name="Freeform 8" id="8"/>
          <p:cNvSpPr/>
          <p:nvPr/>
        </p:nvSpPr>
        <p:spPr>
          <a:xfrm flipH="false" flipV="false" rot="0">
            <a:off x="14771515" y="-3149182"/>
            <a:ext cx="6049393" cy="5290528"/>
          </a:xfrm>
          <a:custGeom>
            <a:avLst/>
            <a:gdLst/>
            <a:ahLst/>
            <a:cxnLst/>
            <a:rect r="r" b="b" t="t" l="l"/>
            <a:pathLst>
              <a:path h="5290528" w="6049393">
                <a:moveTo>
                  <a:pt x="0" y="0"/>
                </a:moveTo>
                <a:lnTo>
                  <a:pt x="6049392" y="0"/>
                </a:lnTo>
                <a:lnTo>
                  <a:pt x="6049392" y="5290527"/>
                </a:lnTo>
                <a:lnTo>
                  <a:pt x="0" y="5290527"/>
                </a:lnTo>
                <a:lnTo>
                  <a:pt x="0" y="0"/>
                </a:lnTo>
                <a:close/>
              </a:path>
            </a:pathLst>
          </a:custGeom>
          <a:blipFill>
            <a:blip r:embed="rId3"/>
            <a:stretch>
              <a:fillRect l="0" t="0" r="0" b="0"/>
            </a:stretch>
          </a:blipFill>
        </p:spPr>
      </p:sp>
      <p:sp>
        <p:nvSpPr>
          <p:cNvPr name="Freeform 9" id="9"/>
          <p:cNvSpPr/>
          <p:nvPr/>
        </p:nvSpPr>
        <p:spPr>
          <a:xfrm flipH="false" flipV="false" rot="-706557">
            <a:off x="13859100" y="1432047"/>
            <a:ext cx="4433872" cy="4665492"/>
          </a:xfrm>
          <a:custGeom>
            <a:avLst/>
            <a:gdLst/>
            <a:ahLst/>
            <a:cxnLst/>
            <a:rect r="r" b="b" t="t" l="l"/>
            <a:pathLst>
              <a:path h="4665492" w="4433872">
                <a:moveTo>
                  <a:pt x="0" y="0"/>
                </a:moveTo>
                <a:lnTo>
                  <a:pt x="4433873" y="0"/>
                </a:lnTo>
                <a:lnTo>
                  <a:pt x="4433873" y="4665493"/>
                </a:lnTo>
                <a:lnTo>
                  <a:pt x="0" y="4665493"/>
                </a:lnTo>
                <a:lnTo>
                  <a:pt x="0" y="0"/>
                </a:lnTo>
                <a:close/>
              </a:path>
            </a:pathLst>
          </a:custGeom>
          <a:blipFill>
            <a:blip r:embed="rId4"/>
            <a:stretch>
              <a:fillRect l="0" t="0" r="0" b="0"/>
            </a:stretch>
          </a:blipFill>
        </p:spPr>
      </p:sp>
      <p:sp>
        <p:nvSpPr>
          <p:cNvPr name="Freeform 10" id="10"/>
          <p:cNvSpPr/>
          <p:nvPr/>
        </p:nvSpPr>
        <p:spPr>
          <a:xfrm flipH="false" flipV="false" rot="0">
            <a:off x="8377897" y="2433562"/>
            <a:ext cx="8117004" cy="7049716"/>
          </a:xfrm>
          <a:custGeom>
            <a:avLst/>
            <a:gdLst/>
            <a:ahLst/>
            <a:cxnLst/>
            <a:rect r="r" b="b" t="t" l="l"/>
            <a:pathLst>
              <a:path h="7049716" w="8117004">
                <a:moveTo>
                  <a:pt x="0" y="0"/>
                </a:moveTo>
                <a:lnTo>
                  <a:pt x="8117004" y="0"/>
                </a:lnTo>
                <a:lnTo>
                  <a:pt x="8117004" y="7049716"/>
                </a:lnTo>
                <a:lnTo>
                  <a:pt x="0" y="7049716"/>
                </a:lnTo>
                <a:lnTo>
                  <a:pt x="0" y="0"/>
                </a:lnTo>
                <a:close/>
              </a:path>
            </a:pathLst>
          </a:custGeom>
          <a:blipFill>
            <a:blip r:embed="rId5"/>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131FA8">
                <a:alpha val="100000"/>
              </a:srgbClr>
            </a:gs>
            <a:gs pos="50000">
              <a:srgbClr val="5527F5">
                <a:alpha val="100000"/>
              </a:srgbClr>
            </a:gs>
            <a:gs pos="100000">
              <a:srgbClr val="9B60EB">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sp>
        <p:nvSpPr>
          <p:cNvPr name="TextBox 2" id="2"/>
          <p:cNvSpPr txBox="true"/>
          <p:nvPr/>
        </p:nvSpPr>
        <p:spPr>
          <a:xfrm rot="0">
            <a:off x="1256862" y="2475264"/>
            <a:ext cx="7242648" cy="1509102"/>
          </a:xfrm>
          <a:prstGeom prst="rect">
            <a:avLst/>
          </a:prstGeom>
        </p:spPr>
        <p:txBody>
          <a:bodyPr anchor="t" rtlCol="false" tIns="0" lIns="0" bIns="0" rIns="0">
            <a:spAutoFit/>
          </a:bodyPr>
          <a:lstStyle/>
          <a:p>
            <a:pPr algn="ctr" marL="0" indent="0" lvl="0">
              <a:lnSpc>
                <a:spcPts val="10150"/>
              </a:lnSpc>
              <a:spcBef>
                <a:spcPct val="0"/>
              </a:spcBef>
            </a:pPr>
            <a:r>
              <a:rPr lang="en-US" sz="14097">
                <a:solidFill>
                  <a:srgbClr val="6866E1"/>
                </a:solidFill>
                <a:latin typeface="Computer Says No"/>
                <a:ea typeface="Computer Says No"/>
                <a:cs typeface="Computer Says No"/>
                <a:sym typeface="Computer Says No"/>
              </a:rPr>
              <a:t>BIG IDEA</a:t>
            </a:r>
          </a:p>
        </p:txBody>
      </p:sp>
      <p:sp>
        <p:nvSpPr>
          <p:cNvPr name="AutoShape 3" id="3"/>
          <p:cNvSpPr/>
          <p:nvPr/>
        </p:nvSpPr>
        <p:spPr>
          <a:xfrm flipV="true">
            <a:off x="1417815" y="3419353"/>
            <a:ext cx="6920742" cy="19050"/>
          </a:xfrm>
          <a:prstGeom prst="line">
            <a:avLst/>
          </a:prstGeom>
          <a:ln cap="flat" w="38100">
            <a:solidFill>
              <a:srgbClr val="FFFFFF"/>
            </a:solidFill>
            <a:prstDash val="solid"/>
            <a:headEnd type="none" len="sm" w="sm"/>
            <a:tailEnd type="none" len="sm" w="sm"/>
          </a:ln>
        </p:spPr>
      </p:sp>
      <p:sp>
        <p:nvSpPr>
          <p:cNvPr name="TextBox 4" id="4"/>
          <p:cNvSpPr txBox="true"/>
          <p:nvPr/>
        </p:nvSpPr>
        <p:spPr>
          <a:xfrm rot="0">
            <a:off x="379902" y="8213524"/>
            <a:ext cx="9951274" cy="1571926"/>
          </a:xfrm>
          <a:prstGeom prst="rect">
            <a:avLst/>
          </a:prstGeom>
        </p:spPr>
        <p:txBody>
          <a:bodyPr anchor="t" rtlCol="false" tIns="0" lIns="0" bIns="0" rIns="0">
            <a:spAutoFit/>
          </a:bodyPr>
          <a:lstStyle/>
          <a:p>
            <a:pPr algn="l" marL="645143" indent="-322572" lvl="1">
              <a:lnSpc>
                <a:spcPts val="4183"/>
              </a:lnSpc>
              <a:buFont typeface="Arial"/>
              <a:buChar char="•"/>
            </a:pPr>
            <a:r>
              <a:rPr lang="en-US" b="true" sz="2988">
                <a:solidFill>
                  <a:srgbClr val="FFFFFF"/>
                </a:solidFill>
                <a:latin typeface="Poppins Bold"/>
                <a:ea typeface="Poppins Bold"/>
                <a:cs typeface="Poppins Bold"/>
                <a:sym typeface="Poppins Bold"/>
              </a:rPr>
              <a:t>AI systems make important decisions</a:t>
            </a:r>
          </a:p>
          <a:p>
            <a:pPr algn="l" marL="645143" indent="-322572" lvl="1">
              <a:lnSpc>
                <a:spcPts val="4183"/>
              </a:lnSpc>
              <a:buFont typeface="Arial"/>
              <a:buChar char="•"/>
            </a:pPr>
            <a:r>
              <a:rPr lang="en-US" b="true" sz="2988">
                <a:solidFill>
                  <a:srgbClr val="FFFFFF"/>
                </a:solidFill>
                <a:latin typeface="Poppins Bold"/>
                <a:ea typeface="Poppins Bold"/>
                <a:cs typeface="Poppins Bold"/>
                <a:sym typeface="Poppins Bold"/>
              </a:rPr>
              <a:t>Not always understandable (“black box”)</a:t>
            </a:r>
          </a:p>
          <a:p>
            <a:pPr algn="l" marL="645143" indent="-322572" lvl="1">
              <a:lnSpc>
                <a:spcPts val="4183"/>
              </a:lnSpc>
              <a:buFont typeface="Arial"/>
              <a:buChar char="•"/>
            </a:pPr>
            <a:r>
              <a:rPr lang="en-US" b="true" sz="2988">
                <a:solidFill>
                  <a:srgbClr val="FFFFFF"/>
                </a:solidFill>
                <a:latin typeface="Poppins Bold"/>
                <a:ea typeface="Poppins Bold"/>
                <a:cs typeface="Poppins Bold"/>
                <a:sym typeface="Poppins Bold"/>
              </a:rPr>
              <a:t>Raises issues of trust and responsibility</a:t>
            </a:r>
          </a:p>
        </p:txBody>
      </p:sp>
      <p:sp>
        <p:nvSpPr>
          <p:cNvPr name="Freeform 5" id="5"/>
          <p:cNvSpPr/>
          <p:nvPr/>
        </p:nvSpPr>
        <p:spPr>
          <a:xfrm flipH="false" flipV="false" rot="0">
            <a:off x="11533161" y="1483492"/>
            <a:ext cx="5726139" cy="2500874"/>
          </a:xfrm>
          <a:custGeom>
            <a:avLst/>
            <a:gdLst/>
            <a:ahLst/>
            <a:cxnLst/>
            <a:rect r="r" b="b" t="t" l="l"/>
            <a:pathLst>
              <a:path h="2500874" w="5726139">
                <a:moveTo>
                  <a:pt x="0" y="0"/>
                </a:moveTo>
                <a:lnTo>
                  <a:pt x="5726139" y="0"/>
                </a:lnTo>
                <a:lnTo>
                  <a:pt x="5726139" y="2500874"/>
                </a:lnTo>
                <a:lnTo>
                  <a:pt x="0" y="2500874"/>
                </a:lnTo>
                <a:lnTo>
                  <a:pt x="0" y="0"/>
                </a:lnTo>
                <a:close/>
              </a:path>
            </a:pathLst>
          </a:custGeom>
          <a:blipFill>
            <a:blip r:embed="rId2"/>
            <a:stretch>
              <a:fillRect l="0" t="0" r="0" b="0"/>
            </a:stretch>
          </a:blipFill>
        </p:spPr>
      </p:sp>
      <p:sp>
        <p:nvSpPr>
          <p:cNvPr name="Freeform 6" id="6"/>
          <p:cNvSpPr/>
          <p:nvPr/>
        </p:nvSpPr>
        <p:spPr>
          <a:xfrm flipH="false" flipV="false" rot="0">
            <a:off x="14642562" y="7219926"/>
            <a:ext cx="3175298" cy="2565524"/>
          </a:xfrm>
          <a:custGeom>
            <a:avLst/>
            <a:gdLst/>
            <a:ahLst/>
            <a:cxnLst/>
            <a:rect r="r" b="b" t="t" l="l"/>
            <a:pathLst>
              <a:path h="2565524" w="3175298">
                <a:moveTo>
                  <a:pt x="0" y="0"/>
                </a:moveTo>
                <a:lnTo>
                  <a:pt x="3175298" y="0"/>
                </a:lnTo>
                <a:lnTo>
                  <a:pt x="3175298" y="2565524"/>
                </a:lnTo>
                <a:lnTo>
                  <a:pt x="0" y="2565524"/>
                </a:lnTo>
                <a:lnTo>
                  <a:pt x="0" y="0"/>
                </a:lnTo>
                <a:close/>
              </a:path>
            </a:pathLst>
          </a:custGeom>
          <a:blipFill>
            <a:blip r:embed="rId3"/>
            <a:stretch>
              <a:fillRect l="0" t="-2956" r="0" b="-2956"/>
            </a:stretch>
          </a:blipFill>
        </p:spPr>
      </p:sp>
      <p:sp>
        <p:nvSpPr>
          <p:cNvPr name="TextBox 7" id="7"/>
          <p:cNvSpPr txBox="true"/>
          <p:nvPr/>
        </p:nvSpPr>
        <p:spPr>
          <a:xfrm rot="0">
            <a:off x="0" y="3860541"/>
            <a:ext cx="3713480" cy="2841624"/>
          </a:xfrm>
          <a:prstGeom prst="rect">
            <a:avLst/>
          </a:prstGeom>
        </p:spPr>
        <p:txBody>
          <a:bodyPr anchor="t" rtlCol="false" tIns="0" lIns="0" bIns="0" rIns="0">
            <a:spAutoFit/>
          </a:bodyPr>
          <a:lstStyle/>
          <a:p>
            <a:pPr algn="ctr">
              <a:lnSpc>
                <a:spcPts val="5600"/>
              </a:lnSpc>
            </a:pPr>
            <a:r>
              <a:rPr lang="en-US" sz="4000">
                <a:solidFill>
                  <a:srgbClr val="FFFFFF"/>
                </a:solidFill>
                <a:latin typeface="Poppins"/>
                <a:ea typeface="Poppins"/>
                <a:cs typeface="Poppins"/>
                <a:sym typeface="Poppins"/>
              </a:rPr>
              <a:t>ETHICS OF ME</a:t>
            </a:r>
          </a:p>
          <a:p>
            <a:pPr algn="l" marL="863609" indent="-431805" lvl="1">
              <a:lnSpc>
                <a:spcPts val="5600"/>
              </a:lnSpc>
              <a:buFont typeface="Arial"/>
              <a:buChar char="•"/>
            </a:pPr>
            <a:r>
              <a:rPr lang="en-US" sz="4000">
                <a:solidFill>
                  <a:srgbClr val="FFFFFF"/>
                </a:solidFill>
                <a:latin typeface="Poppins"/>
                <a:ea typeface="Poppins"/>
                <a:cs typeface="Poppins"/>
                <a:sym typeface="Poppins"/>
              </a:rPr>
              <a:t>DIGNITY</a:t>
            </a:r>
          </a:p>
          <a:p>
            <a:pPr algn="l" marL="863609" indent="-431805" lvl="1">
              <a:lnSpc>
                <a:spcPts val="5600"/>
              </a:lnSpc>
              <a:buFont typeface="Arial"/>
              <a:buChar char="•"/>
            </a:pPr>
            <a:r>
              <a:rPr lang="en-US" sz="4000">
                <a:solidFill>
                  <a:srgbClr val="FFFFFF"/>
                </a:solidFill>
                <a:latin typeface="Poppins"/>
                <a:ea typeface="Poppins"/>
                <a:cs typeface="Poppins"/>
                <a:sym typeface="Poppins"/>
              </a:rPr>
              <a:t>PRIVACY</a:t>
            </a:r>
          </a:p>
          <a:p>
            <a:pPr algn="l" marL="863609" indent="-431805" lvl="1">
              <a:lnSpc>
                <a:spcPts val="5600"/>
              </a:lnSpc>
              <a:buFont typeface="Arial"/>
              <a:buChar char="•"/>
            </a:pPr>
            <a:r>
              <a:rPr lang="en-US" sz="4000">
                <a:solidFill>
                  <a:srgbClr val="FFFFFF"/>
                </a:solidFill>
                <a:latin typeface="Poppins"/>
                <a:ea typeface="Poppins"/>
                <a:cs typeface="Poppins"/>
                <a:sym typeface="Poppins"/>
              </a:rPr>
              <a:t>AUTONOMY</a:t>
            </a:r>
          </a:p>
        </p:txBody>
      </p:sp>
      <p:sp>
        <p:nvSpPr>
          <p:cNvPr name="TextBox 8" id="8"/>
          <p:cNvSpPr txBox="true"/>
          <p:nvPr/>
        </p:nvSpPr>
        <p:spPr>
          <a:xfrm rot="0">
            <a:off x="3713480" y="3870066"/>
            <a:ext cx="5700078" cy="3536950"/>
          </a:xfrm>
          <a:prstGeom prst="rect">
            <a:avLst/>
          </a:prstGeom>
        </p:spPr>
        <p:txBody>
          <a:bodyPr anchor="t" rtlCol="false" tIns="0" lIns="0" bIns="0" rIns="0">
            <a:spAutoFit/>
          </a:bodyPr>
          <a:lstStyle/>
          <a:p>
            <a:pPr algn="ctr">
              <a:lnSpc>
                <a:spcPts val="5599"/>
              </a:lnSpc>
            </a:pPr>
            <a:r>
              <a:rPr lang="en-US" sz="3999">
                <a:solidFill>
                  <a:srgbClr val="FFFFFF"/>
                </a:solidFill>
                <a:latin typeface="Poppins"/>
                <a:ea typeface="Poppins"/>
                <a:cs typeface="Poppins"/>
                <a:sym typeface="Poppins"/>
              </a:rPr>
              <a:t>ETHICS OF US</a:t>
            </a:r>
          </a:p>
          <a:p>
            <a:pPr algn="l" marL="863599" indent="-431800" lvl="1">
              <a:lnSpc>
                <a:spcPts val="5599"/>
              </a:lnSpc>
              <a:buFont typeface="Arial"/>
              <a:buChar char="•"/>
            </a:pPr>
            <a:r>
              <a:rPr lang="en-US" sz="3999">
                <a:solidFill>
                  <a:srgbClr val="FFFFFF"/>
                </a:solidFill>
                <a:latin typeface="Poppins"/>
                <a:ea typeface="Poppins"/>
                <a:cs typeface="Poppins"/>
                <a:sym typeface="Poppins"/>
              </a:rPr>
              <a:t>FAIRNESS</a:t>
            </a:r>
          </a:p>
          <a:p>
            <a:pPr algn="l" marL="863599" indent="-431800" lvl="1">
              <a:lnSpc>
                <a:spcPts val="5599"/>
              </a:lnSpc>
              <a:buFont typeface="Arial"/>
              <a:buChar char="•"/>
            </a:pPr>
            <a:r>
              <a:rPr lang="en-US" sz="3999">
                <a:solidFill>
                  <a:srgbClr val="FFFFFF"/>
                </a:solidFill>
                <a:latin typeface="Poppins"/>
                <a:ea typeface="Poppins"/>
                <a:cs typeface="Poppins"/>
                <a:sym typeface="Poppins"/>
              </a:rPr>
              <a:t>SOLIDARITY</a:t>
            </a:r>
          </a:p>
          <a:p>
            <a:pPr algn="l" marL="863599" indent="-431800" lvl="1">
              <a:lnSpc>
                <a:spcPts val="5599"/>
              </a:lnSpc>
              <a:buFont typeface="Arial"/>
              <a:buChar char="•"/>
            </a:pPr>
            <a:r>
              <a:rPr lang="en-US" sz="3999">
                <a:solidFill>
                  <a:srgbClr val="FFFFFF"/>
                </a:solidFill>
                <a:latin typeface="Poppins"/>
                <a:ea typeface="Poppins"/>
                <a:cs typeface="Poppins"/>
                <a:sym typeface="Poppins"/>
              </a:rPr>
              <a:t>EQUITY</a:t>
            </a:r>
          </a:p>
          <a:p>
            <a:pPr algn="l" marL="863599" indent="-431800" lvl="1">
              <a:lnSpc>
                <a:spcPts val="5599"/>
              </a:lnSpc>
              <a:buFont typeface="Arial"/>
              <a:buChar char="•"/>
            </a:pPr>
            <a:r>
              <a:rPr lang="en-US" sz="3999">
                <a:solidFill>
                  <a:srgbClr val="FFFFFF"/>
                </a:solidFill>
                <a:latin typeface="Poppins"/>
                <a:ea typeface="Poppins"/>
                <a:cs typeface="Poppins"/>
                <a:sym typeface="Poppins"/>
              </a:rPr>
              <a:t>SOCIAL WELL-BEING</a:t>
            </a:r>
          </a:p>
        </p:txBody>
      </p:sp>
      <p:sp>
        <p:nvSpPr>
          <p:cNvPr name="TextBox 9" id="9"/>
          <p:cNvSpPr txBox="true"/>
          <p:nvPr/>
        </p:nvSpPr>
        <p:spPr>
          <a:xfrm rot="0">
            <a:off x="9310071" y="3860541"/>
            <a:ext cx="5917248" cy="2841624"/>
          </a:xfrm>
          <a:prstGeom prst="rect">
            <a:avLst/>
          </a:prstGeom>
        </p:spPr>
        <p:txBody>
          <a:bodyPr anchor="t" rtlCol="false" tIns="0" lIns="0" bIns="0" rIns="0">
            <a:spAutoFit/>
          </a:bodyPr>
          <a:lstStyle/>
          <a:p>
            <a:pPr algn="ctr">
              <a:lnSpc>
                <a:spcPts val="5600"/>
              </a:lnSpc>
            </a:pPr>
            <a:r>
              <a:rPr lang="en-US" sz="4000">
                <a:solidFill>
                  <a:srgbClr val="FFFFFF"/>
                </a:solidFill>
                <a:latin typeface="Poppins"/>
                <a:ea typeface="Poppins"/>
                <a:cs typeface="Poppins"/>
                <a:sym typeface="Poppins"/>
              </a:rPr>
              <a:t>ETHICS OF THE MACHINE</a:t>
            </a:r>
          </a:p>
          <a:p>
            <a:pPr algn="l" marL="863609" indent="-431805" lvl="1">
              <a:lnSpc>
                <a:spcPts val="5600"/>
              </a:lnSpc>
              <a:buFont typeface="Arial"/>
              <a:buChar char="•"/>
            </a:pPr>
            <a:r>
              <a:rPr lang="en-US" sz="4000">
                <a:solidFill>
                  <a:srgbClr val="FFFFFF"/>
                </a:solidFill>
                <a:latin typeface="Poppins"/>
                <a:ea typeface="Poppins"/>
                <a:cs typeface="Poppins"/>
                <a:sym typeface="Poppins"/>
              </a:rPr>
              <a:t>EXPLAINABILITY</a:t>
            </a:r>
          </a:p>
          <a:p>
            <a:pPr algn="l" marL="863609" indent="-431805" lvl="1">
              <a:lnSpc>
                <a:spcPts val="5600"/>
              </a:lnSpc>
              <a:buFont typeface="Arial"/>
              <a:buChar char="•"/>
            </a:pPr>
            <a:r>
              <a:rPr lang="en-US" sz="4000">
                <a:solidFill>
                  <a:srgbClr val="FFFFFF"/>
                </a:solidFill>
                <a:latin typeface="Poppins"/>
                <a:ea typeface="Poppins"/>
                <a:cs typeface="Poppins"/>
                <a:sym typeface="Poppins"/>
              </a:rPr>
              <a:t>TRANSPARENCY</a:t>
            </a:r>
          </a:p>
          <a:p>
            <a:pPr algn="l" marL="863609" indent="-431805" lvl="1">
              <a:lnSpc>
                <a:spcPts val="5600"/>
              </a:lnSpc>
              <a:buFont typeface="Arial"/>
              <a:buChar char="•"/>
            </a:pPr>
            <a:r>
              <a:rPr lang="en-US" sz="4000">
                <a:solidFill>
                  <a:srgbClr val="FFFFFF"/>
                </a:solidFill>
                <a:latin typeface="Poppins"/>
                <a:ea typeface="Poppins"/>
                <a:cs typeface="Poppins"/>
                <a:sym typeface="Poppins"/>
              </a:rPr>
              <a:t>ACCOUNTABILITY</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63916" r="0" b="-86898"/>
            </a:stretch>
          </a:blipFill>
        </p:spPr>
      </p:sp>
      <p:sp>
        <p:nvSpPr>
          <p:cNvPr name="Freeform 3" id="3"/>
          <p:cNvSpPr/>
          <p:nvPr/>
        </p:nvSpPr>
        <p:spPr>
          <a:xfrm flipH="false" flipV="false" rot="0">
            <a:off x="10172613" y="-2443422"/>
            <a:ext cx="10008973" cy="8229600"/>
          </a:xfrm>
          <a:custGeom>
            <a:avLst/>
            <a:gdLst/>
            <a:ahLst/>
            <a:cxnLst/>
            <a:rect r="r" b="b" t="t" l="l"/>
            <a:pathLst>
              <a:path h="8229600" w="10008973">
                <a:moveTo>
                  <a:pt x="0" y="0"/>
                </a:moveTo>
                <a:lnTo>
                  <a:pt x="10008973" y="0"/>
                </a:lnTo>
                <a:lnTo>
                  <a:pt x="10008973" y="8229600"/>
                </a:lnTo>
                <a:lnTo>
                  <a:pt x="0" y="8229600"/>
                </a:lnTo>
                <a:lnTo>
                  <a:pt x="0" y="0"/>
                </a:lnTo>
                <a:close/>
              </a:path>
            </a:pathLst>
          </a:custGeom>
          <a:blipFill>
            <a:blip r:embed="rId3"/>
            <a:stretch>
              <a:fillRect l="0" t="0" r="0" b="0"/>
            </a:stretch>
          </a:blipFill>
        </p:spPr>
      </p:sp>
      <p:sp>
        <p:nvSpPr>
          <p:cNvPr name="Freeform 4" id="4"/>
          <p:cNvSpPr/>
          <p:nvPr/>
        </p:nvSpPr>
        <p:spPr>
          <a:xfrm flipH="false" flipV="false" rot="0">
            <a:off x="-5811039" y="4636180"/>
            <a:ext cx="10008973" cy="8229600"/>
          </a:xfrm>
          <a:custGeom>
            <a:avLst/>
            <a:gdLst/>
            <a:ahLst/>
            <a:cxnLst/>
            <a:rect r="r" b="b" t="t" l="l"/>
            <a:pathLst>
              <a:path h="8229600" w="10008973">
                <a:moveTo>
                  <a:pt x="0" y="0"/>
                </a:moveTo>
                <a:lnTo>
                  <a:pt x="10008973" y="0"/>
                </a:lnTo>
                <a:lnTo>
                  <a:pt x="10008973" y="8229600"/>
                </a:lnTo>
                <a:lnTo>
                  <a:pt x="0" y="8229600"/>
                </a:lnTo>
                <a:lnTo>
                  <a:pt x="0" y="0"/>
                </a:lnTo>
                <a:close/>
              </a:path>
            </a:pathLst>
          </a:custGeom>
          <a:blipFill>
            <a:blip r:embed="rId3"/>
            <a:stretch>
              <a:fillRect l="0" t="0" r="0" b="0"/>
            </a:stretch>
          </a:blipFill>
        </p:spPr>
      </p:sp>
      <p:sp>
        <p:nvSpPr>
          <p:cNvPr name="TextBox 5" id="5"/>
          <p:cNvSpPr txBox="true"/>
          <p:nvPr/>
        </p:nvSpPr>
        <p:spPr>
          <a:xfrm rot="0">
            <a:off x="4338661" y="1013688"/>
            <a:ext cx="9610678" cy="2118152"/>
          </a:xfrm>
          <a:prstGeom prst="rect">
            <a:avLst/>
          </a:prstGeom>
        </p:spPr>
        <p:txBody>
          <a:bodyPr anchor="t" rtlCol="false" tIns="0" lIns="0" bIns="0" rIns="0">
            <a:spAutoFit/>
          </a:bodyPr>
          <a:lstStyle/>
          <a:p>
            <a:pPr algn="ctr" marL="0" indent="0" lvl="0">
              <a:lnSpc>
                <a:spcPts val="7693"/>
              </a:lnSpc>
              <a:spcBef>
                <a:spcPct val="0"/>
              </a:spcBef>
            </a:pPr>
            <a:r>
              <a:rPr lang="en-US" sz="10686">
                <a:solidFill>
                  <a:srgbClr val="6866E1"/>
                </a:solidFill>
                <a:latin typeface="Computer Says No"/>
                <a:ea typeface="Computer Says No"/>
                <a:cs typeface="Computer Says No"/>
                <a:sym typeface="Computer Says No"/>
              </a:rPr>
              <a:t>THE EMERGENCY ROOM DILEMMA</a:t>
            </a:r>
          </a:p>
        </p:txBody>
      </p:sp>
      <p:sp>
        <p:nvSpPr>
          <p:cNvPr name="Freeform 6" id="6"/>
          <p:cNvSpPr/>
          <p:nvPr/>
        </p:nvSpPr>
        <p:spPr>
          <a:xfrm flipH="false" flipV="false" rot="0">
            <a:off x="2238553" y="4729513"/>
            <a:ext cx="2113329" cy="2113329"/>
          </a:xfrm>
          <a:custGeom>
            <a:avLst/>
            <a:gdLst/>
            <a:ahLst/>
            <a:cxnLst/>
            <a:rect r="r" b="b" t="t" l="l"/>
            <a:pathLst>
              <a:path h="2113329" w="2113329">
                <a:moveTo>
                  <a:pt x="0" y="0"/>
                </a:moveTo>
                <a:lnTo>
                  <a:pt x="2113329" y="0"/>
                </a:lnTo>
                <a:lnTo>
                  <a:pt x="2113329" y="2113329"/>
                </a:lnTo>
                <a:lnTo>
                  <a:pt x="0" y="211332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13931960" y="4729513"/>
            <a:ext cx="2113329" cy="2113329"/>
          </a:xfrm>
          <a:custGeom>
            <a:avLst/>
            <a:gdLst/>
            <a:ahLst/>
            <a:cxnLst/>
            <a:rect r="r" b="b" t="t" l="l"/>
            <a:pathLst>
              <a:path h="2113329" w="2113329">
                <a:moveTo>
                  <a:pt x="0" y="0"/>
                </a:moveTo>
                <a:lnTo>
                  <a:pt x="2113329" y="0"/>
                </a:lnTo>
                <a:lnTo>
                  <a:pt x="2113329" y="2113329"/>
                </a:lnTo>
                <a:lnTo>
                  <a:pt x="0" y="211332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8" id="8"/>
          <p:cNvSpPr txBox="true"/>
          <p:nvPr/>
        </p:nvSpPr>
        <p:spPr>
          <a:xfrm rot="0">
            <a:off x="2642300" y="5460466"/>
            <a:ext cx="1305836" cy="1137198"/>
          </a:xfrm>
          <a:prstGeom prst="rect">
            <a:avLst/>
          </a:prstGeom>
        </p:spPr>
        <p:txBody>
          <a:bodyPr anchor="t" rtlCol="false" tIns="0" lIns="0" bIns="0" rIns="0">
            <a:spAutoFit/>
          </a:bodyPr>
          <a:lstStyle/>
          <a:p>
            <a:pPr algn="ctr" marL="0" indent="0" lvl="0">
              <a:lnSpc>
                <a:spcPts val="7693"/>
              </a:lnSpc>
              <a:spcBef>
                <a:spcPct val="0"/>
              </a:spcBef>
            </a:pPr>
            <a:r>
              <a:rPr lang="en-US" sz="10686">
                <a:solidFill>
                  <a:srgbClr val="40B8F5"/>
                </a:solidFill>
                <a:latin typeface="Computer Says No"/>
                <a:ea typeface="Computer Says No"/>
                <a:cs typeface="Computer Says No"/>
                <a:sym typeface="Computer Says No"/>
              </a:rPr>
              <a:t>93%</a:t>
            </a:r>
          </a:p>
        </p:txBody>
      </p:sp>
      <p:sp>
        <p:nvSpPr>
          <p:cNvPr name="TextBox 9" id="9"/>
          <p:cNvSpPr txBox="true"/>
          <p:nvPr/>
        </p:nvSpPr>
        <p:spPr>
          <a:xfrm rot="0">
            <a:off x="14335706" y="5409993"/>
            <a:ext cx="1305836" cy="1137198"/>
          </a:xfrm>
          <a:prstGeom prst="rect">
            <a:avLst/>
          </a:prstGeom>
        </p:spPr>
        <p:txBody>
          <a:bodyPr anchor="t" rtlCol="false" tIns="0" lIns="0" bIns="0" rIns="0">
            <a:spAutoFit/>
          </a:bodyPr>
          <a:lstStyle/>
          <a:p>
            <a:pPr algn="ctr" marL="0" indent="0" lvl="0">
              <a:lnSpc>
                <a:spcPts val="7693"/>
              </a:lnSpc>
              <a:spcBef>
                <a:spcPct val="0"/>
              </a:spcBef>
            </a:pPr>
            <a:r>
              <a:rPr lang="en-US" sz="10686">
                <a:solidFill>
                  <a:srgbClr val="40B8F5"/>
                </a:solidFill>
                <a:latin typeface="Computer Says No"/>
                <a:ea typeface="Computer Says No"/>
                <a:cs typeface="Computer Says No"/>
                <a:sym typeface="Computer Says No"/>
              </a:rPr>
              <a:t>78%</a:t>
            </a:r>
          </a:p>
        </p:txBody>
      </p:sp>
      <p:sp>
        <p:nvSpPr>
          <p:cNvPr name="TextBox 10" id="10"/>
          <p:cNvSpPr txBox="true"/>
          <p:nvPr/>
        </p:nvSpPr>
        <p:spPr>
          <a:xfrm rot="0">
            <a:off x="13427868" y="7167743"/>
            <a:ext cx="3121512" cy="1101381"/>
          </a:xfrm>
          <a:prstGeom prst="rect">
            <a:avLst/>
          </a:prstGeom>
        </p:spPr>
        <p:txBody>
          <a:bodyPr anchor="t" rtlCol="false" tIns="0" lIns="0" bIns="0" rIns="0">
            <a:spAutoFit/>
          </a:bodyPr>
          <a:lstStyle/>
          <a:p>
            <a:pPr algn="ctr">
              <a:lnSpc>
                <a:spcPts val="2999"/>
              </a:lnSpc>
            </a:pPr>
            <a:r>
              <a:rPr lang="en-US" sz="1851">
                <a:solidFill>
                  <a:srgbClr val="FFFFFF"/>
                </a:solidFill>
                <a:latin typeface="Poppins Light"/>
                <a:ea typeface="Poppins Light"/>
                <a:cs typeface="Poppins Light"/>
                <a:sym typeface="Poppins Light"/>
              </a:rPr>
              <a:t>Human Physician </a:t>
            </a:r>
          </a:p>
          <a:p>
            <a:pPr algn="ctr">
              <a:lnSpc>
                <a:spcPts val="2999"/>
              </a:lnSpc>
            </a:pPr>
            <a:r>
              <a:rPr lang="en-US" sz="1851">
                <a:solidFill>
                  <a:srgbClr val="FFFFFF"/>
                </a:solidFill>
                <a:latin typeface="Poppins Light"/>
                <a:ea typeface="Poppins Light"/>
                <a:cs typeface="Poppins Light"/>
                <a:sym typeface="Poppins Light"/>
              </a:rPr>
              <a:t>Accuracy - full clinical reasoning on every case</a:t>
            </a:r>
          </a:p>
        </p:txBody>
      </p:sp>
      <p:sp>
        <p:nvSpPr>
          <p:cNvPr name="AutoShape 11" id="11"/>
          <p:cNvSpPr/>
          <p:nvPr/>
        </p:nvSpPr>
        <p:spPr>
          <a:xfrm flipV="true">
            <a:off x="4276987" y="5786178"/>
            <a:ext cx="9575919" cy="23813"/>
          </a:xfrm>
          <a:prstGeom prst="line">
            <a:avLst/>
          </a:prstGeom>
          <a:ln cap="rnd" w="47625">
            <a:solidFill>
              <a:srgbClr val="5CE5F8"/>
            </a:solidFill>
            <a:prstDash val="sysDot"/>
            <a:headEnd type="none" len="sm" w="sm"/>
            <a:tailEnd type="none" len="sm" w="sm"/>
          </a:ln>
        </p:spPr>
      </p:sp>
      <p:sp>
        <p:nvSpPr>
          <p:cNvPr name="TextBox 12" id="12"/>
          <p:cNvSpPr txBox="true"/>
          <p:nvPr/>
        </p:nvSpPr>
        <p:spPr>
          <a:xfrm rot="0">
            <a:off x="2018311" y="7167743"/>
            <a:ext cx="3121512" cy="1101381"/>
          </a:xfrm>
          <a:prstGeom prst="rect">
            <a:avLst/>
          </a:prstGeom>
        </p:spPr>
        <p:txBody>
          <a:bodyPr anchor="t" rtlCol="false" tIns="0" lIns="0" bIns="0" rIns="0">
            <a:spAutoFit/>
          </a:bodyPr>
          <a:lstStyle/>
          <a:p>
            <a:pPr algn="l">
              <a:lnSpc>
                <a:spcPts val="2999"/>
              </a:lnSpc>
            </a:pPr>
            <a:r>
              <a:rPr lang="en-US" sz="1851">
                <a:solidFill>
                  <a:srgbClr val="FFFFFF"/>
                </a:solidFill>
                <a:latin typeface="Poppins Light"/>
                <a:ea typeface="Poppins Light"/>
                <a:cs typeface="Poppins Light"/>
                <a:sym typeface="Poppins Light"/>
              </a:rPr>
              <a:t>AI Sepsis Alert System</a:t>
            </a:r>
          </a:p>
          <a:p>
            <a:pPr algn="l">
              <a:lnSpc>
                <a:spcPts val="2999"/>
              </a:lnSpc>
            </a:pPr>
            <a:r>
              <a:rPr lang="en-US" sz="1851">
                <a:solidFill>
                  <a:srgbClr val="FFFFFF"/>
                </a:solidFill>
                <a:latin typeface="Poppins Light"/>
                <a:ea typeface="Poppins Light"/>
                <a:cs typeface="Poppins Light"/>
                <a:sym typeface="Poppins Light"/>
              </a:rPr>
              <a:t>Accuracy - no explanation for why the alert fired</a:t>
            </a:r>
          </a:p>
        </p:txBody>
      </p:sp>
      <p:sp>
        <p:nvSpPr>
          <p:cNvPr name="TextBox 13" id="13"/>
          <p:cNvSpPr txBox="true"/>
          <p:nvPr/>
        </p:nvSpPr>
        <p:spPr>
          <a:xfrm rot="0">
            <a:off x="949647" y="3266852"/>
            <a:ext cx="16309653" cy="1032348"/>
          </a:xfrm>
          <a:prstGeom prst="rect">
            <a:avLst/>
          </a:prstGeom>
        </p:spPr>
        <p:txBody>
          <a:bodyPr anchor="t" rtlCol="false" tIns="0" lIns="0" bIns="0" rIns="0">
            <a:spAutoFit/>
          </a:bodyPr>
          <a:lstStyle/>
          <a:p>
            <a:pPr algn="ctr" marL="0" indent="0" lvl="0">
              <a:lnSpc>
                <a:spcPts val="2540"/>
              </a:lnSpc>
              <a:spcBef>
                <a:spcPct val="0"/>
              </a:spcBef>
            </a:pPr>
            <a:r>
              <a:rPr lang="en-US" sz="3528">
                <a:solidFill>
                  <a:srgbClr val="FFFFFF"/>
                </a:solidFill>
                <a:latin typeface="Poppins"/>
                <a:ea typeface="Poppins"/>
                <a:cs typeface="Poppins"/>
                <a:sym typeface="Poppins"/>
              </a:rPr>
              <a:t>An ER must choose between two sepsis-detection systems. AI 93% accuracy, cannot explain its alerts. Human physician: 78% accuracy, can walk through every finding step by step.</a:t>
            </a:r>
          </a:p>
        </p:txBody>
      </p:sp>
      <p:sp>
        <p:nvSpPr>
          <p:cNvPr name="TextBox 14" id="14"/>
          <p:cNvSpPr txBox="true"/>
          <p:nvPr/>
        </p:nvSpPr>
        <p:spPr>
          <a:xfrm rot="0">
            <a:off x="5604358" y="6535174"/>
            <a:ext cx="7358975" cy="2958756"/>
          </a:xfrm>
          <a:prstGeom prst="rect">
            <a:avLst/>
          </a:prstGeom>
        </p:spPr>
        <p:txBody>
          <a:bodyPr anchor="t" rtlCol="false" tIns="0" lIns="0" bIns="0" rIns="0">
            <a:spAutoFit/>
          </a:bodyPr>
          <a:lstStyle/>
          <a:p>
            <a:pPr algn="l" marL="399778" indent="-199889" lvl="1">
              <a:lnSpc>
                <a:spcPts val="2999"/>
              </a:lnSpc>
              <a:buFont typeface="Arial"/>
              <a:buChar char="•"/>
            </a:pPr>
            <a:r>
              <a:rPr lang="en-US" sz="1851">
                <a:solidFill>
                  <a:srgbClr val="FFFFFF"/>
                </a:solidFill>
                <a:latin typeface="Poppins Light"/>
                <a:ea typeface="Poppins Light"/>
                <a:cs typeface="Poppins Light"/>
                <a:sym typeface="Poppins Light"/>
              </a:rPr>
              <a:t>The gap is not just in percentages, it’s in the type of errors each system makes</a:t>
            </a:r>
          </a:p>
          <a:p>
            <a:pPr algn="l" marL="399778" indent="-199889" lvl="1">
              <a:lnSpc>
                <a:spcPts val="2999"/>
              </a:lnSpc>
              <a:buFont typeface="Arial"/>
              <a:buChar char="•"/>
            </a:pPr>
            <a:r>
              <a:rPr lang="en-US" sz="1851">
                <a:solidFill>
                  <a:srgbClr val="FFFFFF"/>
                </a:solidFill>
                <a:latin typeface="Poppins Light"/>
                <a:ea typeface="Poppins Light"/>
                <a:cs typeface="Poppins Light"/>
                <a:sym typeface="Poppins Light"/>
              </a:rPr>
              <a:t>AI may catch subtle physiological patterns humans miss, yet fail on unusual edge cases</a:t>
            </a:r>
          </a:p>
          <a:p>
            <a:pPr algn="l" marL="399778" indent="-199889" lvl="1">
              <a:lnSpc>
                <a:spcPts val="2999"/>
              </a:lnSpc>
              <a:buFont typeface="Arial"/>
              <a:buChar char="•"/>
            </a:pPr>
            <a:r>
              <a:rPr lang="en-US" sz="1851">
                <a:solidFill>
                  <a:srgbClr val="FFFFFF"/>
                </a:solidFill>
                <a:latin typeface="Poppins Light"/>
                <a:ea typeface="Poppins Light"/>
                <a:cs typeface="Poppins Light"/>
                <a:sym typeface="Poppins Light"/>
              </a:rPr>
              <a:t>Human value: a physician who explains the reasoning gives the patient informed consent and dignity</a:t>
            </a:r>
          </a:p>
          <a:p>
            <a:pPr algn="l" marL="399778" indent="-199889" lvl="1">
              <a:lnSpc>
                <a:spcPts val="2999"/>
              </a:lnSpc>
              <a:buFont typeface="Arial"/>
              <a:buChar char="•"/>
            </a:pPr>
            <a:r>
              <a:rPr lang="en-US" sz="1851">
                <a:solidFill>
                  <a:srgbClr val="FFFFFF"/>
                </a:solidFill>
                <a:latin typeface="Poppins Light"/>
                <a:ea typeface="Poppins Light"/>
                <a:cs typeface="Poppins Light"/>
                <a:sym typeface="Poppins Light"/>
              </a:rPr>
              <a:t>Explainability has more weight when a missed alert can mean death within hours</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41069">
                <a:alpha val="100000"/>
              </a:srgbClr>
            </a:gs>
            <a:gs pos="50000">
              <a:srgbClr val="5527F5">
                <a:alpha val="100000"/>
              </a:srgbClr>
            </a:gs>
            <a:gs pos="100000">
              <a:srgbClr val="131FA8">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sp>
        <p:nvSpPr>
          <p:cNvPr name="Freeform 2" id="2"/>
          <p:cNvSpPr/>
          <p:nvPr/>
        </p:nvSpPr>
        <p:spPr>
          <a:xfrm flipH="false" flipV="false" rot="0">
            <a:off x="-1830357" y="-902150"/>
            <a:ext cx="6173053" cy="2601942"/>
          </a:xfrm>
          <a:custGeom>
            <a:avLst/>
            <a:gdLst/>
            <a:ahLst/>
            <a:cxnLst/>
            <a:rect r="r" b="b" t="t" l="l"/>
            <a:pathLst>
              <a:path h="2601942" w="6173053">
                <a:moveTo>
                  <a:pt x="0" y="0"/>
                </a:moveTo>
                <a:lnTo>
                  <a:pt x="6173052" y="0"/>
                </a:lnTo>
                <a:lnTo>
                  <a:pt x="6173052" y="2601941"/>
                </a:lnTo>
                <a:lnTo>
                  <a:pt x="0" y="2601941"/>
                </a:lnTo>
                <a:lnTo>
                  <a:pt x="0" y="0"/>
                </a:lnTo>
                <a:close/>
              </a:path>
            </a:pathLst>
          </a:custGeom>
          <a:blipFill>
            <a:blip r:embed="rId2"/>
            <a:stretch>
              <a:fillRect l="0" t="0" r="0" b="0"/>
            </a:stretch>
          </a:blipFill>
        </p:spPr>
      </p:sp>
      <p:sp>
        <p:nvSpPr>
          <p:cNvPr name="Freeform 3" id="3"/>
          <p:cNvSpPr/>
          <p:nvPr/>
        </p:nvSpPr>
        <p:spPr>
          <a:xfrm flipH="false" flipV="false" rot="0">
            <a:off x="13315548" y="8986029"/>
            <a:ext cx="6173053" cy="2601942"/>
          </a:xfrm>
          <a:custGeom>
            <a:avLst/>
            <a:gdLst/>
            <a:ahLst/>
            <a:cxnLst/>
            <a:rect r="r" b="b" t="t" l="l"/>
            <a:pathLst>
              <a:path h="2601942" w="6173053">
                <a:moveTo>
                  <a:pt x="0" y="0"/>
                </a:moveTo>
                <a:lnTo>
                  <a:pt x="6173052" y="0"/>
                </a:lnTo>
                <a:lnTo>
                  <a:pt x="6173052" y="2601942"/>
                </a:lnTo>
                <a:lnTo>
                  <a:pt x="0" y="2601942"/>
                </a:lnTo>
                <a:lnTo>
                  <a:pt x="0" y="0"/>
                </a:lnTo>
                <a:close/>
              </a:path>
            </a:pathLst>
          </a:custGeom>
          <a:blipFill>
            <a:blip r:embed="rId2"/>
            <a:stretch>
              <a:fillRect l="0" t="0" r="0" b="0"/>
            </a:stretch>
          </a:blipFill>
        </p:spPr>
      </p:sp>
      <p:sp>
        <p:nvSpPr>
          <p:cNvPr name="Freeform 4" id="4"/>
          <p:cNvSpPr/>
          <p:nvPr/>
        </p:nvSpPr>
        <p:spPr>
          <a:xfrm flipH="false" flipV="false" rot="3091052">
            <a:off x="-1684467" y="5508041"/>
            <a:ext cx="6638823" cy="5976180"/>
          </a:xfrm>
          <a:custGeom>
            <a:avLst/>
            <a:gdLst/>
            <a:ahLst/>
            <a:cxnLst/>
            <a:rect r="r" b="b" t="t" l="l"/>
            <a:pathLst>
              <a:path h="5976180" w="6638823">
                <a:moveTo>
                  <a:pt x="0" y="0"/>
                </a:moveTo>
                <a:lnTo>
                  <a:pt x="6638824" y="0"/>
                </a:lnTo>
                <a:lnTo>
                  <a:pt x="6638824" y="5976180"/>
                </a:lnTo>
                <a:lnTo>
                  <a:pt x="0" y="5976180"/>
                </a:lnTo>
                <a:lnTo>
                  <a:pt x="0" y="0"/>
                </a:lnTo>
                <a:close/>
              </a:path>
            </a:pathLst>
          </a:custGeom>
          <a:blipFill>
            <a:blip r:embed="rId3"/>
            <a:stretch>
              <a:fillRect l="0" t="0" r="0" b="0"/>
            </a:stretch>
          </a:blipFill>
        </p:spPr>
      </p:sp>
      <p:sp>
        <p:nvSpPr>
          <p:cNvPr name="Freeform 5" id="5"/>
          <p:cNvSpPr/>
          <p:nvPr/>
        </p:nvSpPr>
        <p:spPr>
          <a:xfrm flipH="false" flipV="false" rot="3091052">
            <a:off x="13048963" y="-5984494"/>
            <a:ext cx="11291757" cy="10164688"/>
          </a:xfrm>
          <a:custGeom>
            <a:avLst/>
            <a:gdLst/>
            <a:ahLst/>
            <a:cxnLst/>
            <a:rect r="r" b="b" t="t" l="l"/>
            <a:pathLst>
              <a:path h="10164688" w="11291757">
                <a:moveTo>
                  <a:pt x="0" y="0"/>
                </a:moveTo>
                <a:lnTo>
                  <a:pt x="11291757" y="0"/>
                </a:lnTo>
                <a:lnTo>
                  <a:pt x="11291757" y="10164687"/>
                </a:lnTo>
                <a:lnTo>
                  <a:pt x="0" y="10164687"/>
                </a:lnTo>
                <a:lnTo>
                  <a:pt x="0" y="0"/>
                </a:lnTo>
                <a:close/>
              </a:path>
            </a:pathLst>
          </a:custGeom>
          <a:blipFill>
            <a:blip r:embed="rId3"/>
            <a:stretch>
              <a:fillRect l="0" t="0" r="0" b="0"/>
            </a:stretch>
          </a:blipFill>
        </p:spPr>
      </p:sp>
      <p:sp>
        <p:nvSpPr>
          <p:cNvPr name="Freeform 6" id="6"/>
          <p:cNvSpPr/>
          <p:nvPr/>
        </p:nvSpPr>
        <p:spPr>
          <a:xfrm flipH="true" flipV="false" rot="0">
            <a:off x="12913547" y="2772733"/>
            <a:ext cx="5271256" cy="3907319"/>
          </a:xfrm>
          <a:custGeom>
            <a:avLst/>
            <a:gdLst/>
            <a:ahLst/>
            <a:cxnLst/>
            <a:rect r="r" b="b" t="t" l="l"/>
            <a:pathLst>
              <a:path h="3907319" w="5271256">
                <a:moveTo>
                  <a:pt x="5271257" y="0"/>
                </a:moveTo>
                <a:lnTo>
                  <a:pt x="0" y="0"/>
                </a:lnTo>
                <a:lnTo>
                  <a:pt x="0" y="3907318"/>
                </a:lnTo>
                <a:lnTo>
                  <a:pt x="5271257" y="3907318"/>
                </a:lnTo>
                <a:lnTo>
                  <a:pt x="5271257" y="0"/>
                </a:lnTo>
                <a:close/>
              </a:path>
            </a:pathLst>
          </a:custGeom>
          <a:blipFill>
            <a:blip r:embed="rId4"/>
            <a:stretch>
              <a:fillRect l="0" t="0" r="0" b="0"/>
            </a:stretch>
          </a:blipFill>
        </p:spPr>
      </p:sp>
      <p:sp>
        <p:nvSpPr>
          <p:cNvPr name="Freeform 7" id="7"/>
          <p:cNvSpPr/>
          <p:nvPr/>
        </p:nvSpPr>
        <p:spPr>
          <a:xfrm flipH="false" flipV="false" rot="0">
            <a:off x="12913547" y="4038286"/>
            <a:ext cx="5781294" cy="8229600"/>
          </a:xfrm>
          <a:custGeom>
            <a:avLst/>
            <a:gdLst/>
            <a:ahLst/>
            <a:cxnLst/>
            <a:rect r="r" b="b" t="t" l="l"/>
            <a:pathLst>
              <a:path h="8229600" w="5781294">
                <a:moveTo>
                  <a:pt x="0" y="0"/>
                </a:moveTo>
                <a:lnTo>
                  <a:pt x="5781294" y="0"/>
                </a:lnTo>
                <a:lnTo>
                  <a:pt x="5781294" y="8229600"/>
                </a:lnTo>
                <a:lnTo>
                  <a:pt x="0" y="8229600"/>
                </a:lnTo>
                <a:lnTo>
                  <a:pt x="0" y="0"/>
                </a:lnTo>
                <a:close/>
              </a:path>
            </a:pathLst>
          </a:custGeom>
          <a:blipFill>
            <a:blip r:embed="rId5"/>
            <a:stretch>
              <a:fillRect l="0" t="0" r="0" b="0"/>
            </a:stretch>
          </a:blipFill>
        </p:spPr>
      </p:sp>
      <p:sp>
        <p:nvSpPr>
          <p:cNvPr name="TextBox 8" id="8"/>
          <p:cNvSpPr txBox="true"/>
          <p:nvPr/>
        </p:nvSpPr>
        <p:spPr>
          <a:xfrm rot="0">
            <a:off x="2016664" y="466725"/>
            <a:ext cx="7382884" cy="2053211"/>
          </a:xfrm>
          <a:prstGeom prst="rect">
            <a:avLst/>
          </a:prstGeom>
        </p:spPr>
        <p:txBody>
          <a:bodyPr anchor="t" rtlCol="false" tIns="0" lIns="0" bIns="0" rIns="0">
            <a:spAutoFit/>
          </a:bodyPr>
          <a:lstStyle/>
          <a:p>
            <a:pPr algn="ctr" marL="0" indent="0" lvl="0">
              <a:lnSpc>
                <a:spcPts val="7488"/>
              </a:lnSpc>
              <a:spcBef>
                <a:spcPct val="0"/>
              </a:spcBef>
            </a:pPr>
            <a:r>
              <a:rPr lang="en-US" sz="10400">
                <a:solidFill>
                  <a:srgbClr val="6866E1"/>
                </a:solidFill>
                <a:latin typeface="Computer Says No"/>
                <a:ea typeface="Computer Says No"/>
                <a:cs typeface="Computer Says No"/>
                <a:sym typeface="Computer Says No"/>
              </a:rPr>
              <a:t>WHAT IS EXPLAINABILITY?</a:t>
            </a:r>
          </a:p>
        </p:txBody>
      </p:sp>
      <p:sp>
        <p:nvSpPr>
          <p:cNvPr name="TextBox 9" id="9"/>
          <p:cNvSpPr txBox="true"/>
          <p:nvPr/>
        </p:nvSpPr>
        <p:spPr>
          <a:xfrm rot="0">
            <a:off x="9203786" y="7047736"/>
            <a:ext cx="8223524" cy="2792015"/>
          </a:xfrm>
          <a:prstGeom prst="rect">
            <a:avLst/>
          </a:prstGeom>
        </p:spPr>
        <p:txBody>
          <a:bodyPr anchor="t" rtlCol="false" tIns="0" lIns="0" bIns="0" rIns="0">
            <a:spAutoFit/>
          </a:bodyPr>
          <a:lstStyle/>
          <a:p>
            <a:pPr algn="l" marL="496976" indent="-248488" lvl="1">
              <a:lnSpc>
                <a:spcPts val="3729"/>
              </a:lnSpc>
              <a:buFont typeface="Arial"/>
              <a:buChar char="•"/>
            </a:pPr>
            <a:r>
              <a:rPr lang="en-US" sz="2301">
                <a:solidFill>
                  <a:srgbClr val="FFFFFF"/>
                </a:solidFill>
                <a:latin typeface="Poppins Light"/>
                <a:ea typeface="Poppins Light"/>
                <a:cs typeface="Poppins Light"/>
                <a:sym typeface="Poppins Light"/>
              </a:rPr>
              <a:t>Ability to explain decisions</a:t>
            </a:r>
          </a:p>
          <a:p>
            <a:pPr algn="l" marL="496976" indent="-248488" lvl="1">
              <a:lnSpc>
                <a:spcPts val="3729"/>
              </a:lnSpc>
              <a:buFont typeface="Arial"/>
              <a:buChar char="•"/>
            </a:pPr>
            <a:r>
              <a:rPr lang="en-US" sz="2301">
                <a:solidFill>
                  <a:srgbClr val="FFFFFF"/>
                </a:solidFill>
                <a:latin typeface="Poppins Light"/>
                <a:ea typeface="Poppins Light"/>
                <a:cs typeface="Poppins Light"/>
                <a:sym typeface="Poppins Light"/>
              </a:rPr>
              <a:t>Makes AI understandable</a:t>
            </a:r>
          </a:p>
          <a:p>
            <a:pPr algn="l" marL="496976" indent="-248488" lvl="1">
              <a:lnSpc>
                <a:spcPts val="3729"/>
              </a:lnSpc>
              <a:buFont typeface="Arial"/>
              <a:buChar char="•"/>
            </a:pPr>
            <a:r>
              <a:rPr lang="en-US" sz="2301">
                <a:solidFill>
                  <a:srgbClr val="FFFFFF"/>
                </a:solidFill>
                <a:latin typeface="Poppins Light"/>
                <a:ea typeface="Poppins Light"/>
                <a:cs typeface="Poppins Light"/>
                <a:sym typeface="Poppins Light"/>
              </a:rPr>
              <a:t>Helps users trust outcomes</a:t>
            </a:r>
          </a:p>
          <a:p>
            <a:pPr algn="l" marL="496976" indent="-248488" lvl="1">
              <a:lnSpc>
                <a:spcPts val="3729"/>
              </a:lnSpc>
              <a:buFont typeface="Arial"/>
              <a:buChar char="•"/>
            </a:pPr>
            <a:r>
              <a:rPr lang="en-US" sz="2301">
                <a:solidFill>
                  <a:srgbClr val="FFFFFF"/>
                </a:solidFill>
                <a:latin typeface="Poppins Light"/>
                <a:ea typeface="Poppins Light"/>
                <a:cs typeface="Poppins Light"/>
                <a:sym typeface="Poppins Light"/>
              </a:rPr>
              <a:t>“Why did this decision happen?”</a:t>
            </a:r>
          </a:p>
          <a:p>
            <a:pPr algn="l" marL="496976" indent="-248488" lvl="1">
              <a:lnSpc>
                <a:spcPts val="3729"/>
              </a:lnSpc>
              <a:buFont typeface="Arial"/>
              <a:buChar char="•"/>
            </a:pPr>
            <a:r>
              <a:rPr lang="en-US" sz="2301">
                <a:solidFill>
                  <a:srgbClr val="FFFFFF"/>
                </a:solidFill>
                <a:latin typeface="Poppins Light"/>
                <a:ea typeface="Poppins Light"/>
                <a:cs typeface="Poppins Light"/>
                <a:sym typeface="Poppins Light"/>
              </a:rPr>
              <a:t>“What factors influenced it?”</a:t>
            </a:r>
          </a:p>
          <a:p>
            <a:pPr algn="l">
              <a:lnSpc>
                <a:spcPts val="3729"/>
              </a:lnSpc>
            </a:pPr>
          </a:p>
        </p:txBody>
      </p:sp>
      <p:sp>
        <p:nvSpPr>
          <p:cNvPr name="TextBox 10" id="10"/>
          <p:cNvSpPr txBox="true"/>
          <p:nvPr/>
        </p:nvSpPr>
        <p:spPr>
          <a:xfrm rot="0">
            <a:off x="306995" y="2961451"/>
            <a:ext cx="12606552" cy="1645283"/>
          </a:xfrm>
          <a:prstGeom prst="rect">
            <a:avLst/>
          </a:prstGeom>
        </p:spPr>
        <p:txBody>
          <a:bodyPr anchor="t" rtlCol="false" tIns="0" lIns="0" bIns="0" rIns="0">
            <a:spAutoFit/>
          </a:bodyPr>
          <a:lstStyle/>
          <a:p>
            <a:pPr algn="ctr">
              <a:lnSpc>
                <a:spcPts val="4340"/>
              </a:lnSpc>
            </a:pPr>
            <a:r>
              <a:rPr lang="en-US" b="true" sz="3100">
                <a:solidFill>
                  <a:srgbClr val="FFFFFF"/>
                </a:solidFill>
                <a:latin typeface="Poppins Bold"/>
                <a:ea typeface="Poppins Bold"/>
                <a:cs typeface="Poppins Bold"/>
                <a:sym typeface="Poppins Bold"/>
              </a:rPr>
              <a:t>CHATGPT DEFINITION</a:t>
            </a:r>
            <a:r>
              <a:rPr lang="en-US" sz="3100">
                <a:solidFill>
                  <a:srgbClr val="FFFFFF"/>
                </a:solidFill>
                <a:latin typeface="Poppins"/>
                <a:ea typeface="Poppins"/>
                <a:cs typeface="Poppins"/>
                <a:sym typeface="Poppins"/>
              </a:rPr>
              <a:t>:</a:t>
            </a:r>
          </a:p>
          <a:p>
            <a:pPr algn="ctr">
              <a:lnSpc>
                <a:spcPts val="4340"/>
              </a:lnSpc>
              <a:spcBef>
                <a:spcPct val="0"/>
              </a:spcBef>
            </a:pPr>
            <a:r>
              <a:rPr lang="en-US" sz="3100">
                <a:solidFill>
                  <a:srgbClr val="FFFFFF"/>
                </a:solidFill>
                <a:latin typeface="Poppins"/>
                <a:ea typeface="Poppins"/>
                <a:cs typeface="Poppins"/>
                <a:sym typeface="Poppins"/>
              </a:rPr>
              <a:t>Making AI decisions understandable and transparent so users can comprehend and trust AI processes and outcomes.</a:t>
            </a:r>
          </a:p>
        </p:txBody>
      </p:sp>
      <p:sp>
        <p:nvSpPr>
          <p:cNvPr name="TextBox 11" id="11"/>
          <p:cNvSpPr txBox="true"/>
          <p:nvPr/>
        </p:nvSpPr>
        <p:spPr>
          <a:xfrm rot="0">
            <a:off x="306995" y="4894014"/>
            <a:ext cx="12606552" cy="2188208"/>
          </a:xfrm>
          <a:prstGeom prst="rect">
            <a:avLst/>
          </a:prstGeom>
        </p:spPr>
        <p:txBody>
          <a:bodyPr anchor="t" rtlCol="false" tIns="0" lIns="0" bIns="0" rIns="0">
            <a:spAutoFit/>
          </a:bodyPr>
          <a:lstStyle/>
          <a:p>
            <a:pPr algn="ctr">
              <a:lnSpc>
                <a:spcPts val="4340"/>
              </a:lnSpc>
            </a:pPr>
            <a:r>
              <a:rPr lang="en-US" b="true" sz="3100">
                <a:solidFill>
                  <a:srgbClr val="FFFFFF"/>
                </a:solidFill>
                <a:latin typeface="Poppins Bold"/>
                <a:ea typeface="Poppins Bold"/>
                <a:cs typeface="Poppins Bold"/>
                <a:sym typeface="Poppins Bold"/>
              </a:rPr>
              <a:t>FORMAL DEFINITION</a:t>
            </a:r>
            <a:r>
              <a:rPr lang="en-US" sz="3100">
                <a:solidFill>
                  <a:srgbClr val="FFFFFF"/>
                </a:solidFill>
                <a:latin typeface="Poppins"/>
                <a:ea typeface="Poppins"/>
                <a:cs typeface="Poppins"/>
                <a:sym typeface="Poppins"/>
              </a:rPr>
              <a:t>:</a:t>
            </a:r>
          </a:p>
          <a:p>
            <a:pPr algn="ctr">
              <a:lnSpc>
                <a:spcPts val="4340"/>
              </a:lnSpc>
              <a:spcBef>
                <a:spcPct val="0"/>
              </a:spcBef>
            </a:pPr>
            <a:r>
              <a:rPr lang="en-US" sz="3100">
                <a:solidFill>
                  <a:srgbClr val="FFFFFF"/>
                </a:solidFill>
                <a:latin typeface="Poppins"/>
                <a:ea typeface="Poppins"/>
                <a:cs typeface="Poppins"/>
                <a:sym typeface="Poppins"/>
              </a:rPr>
              <a:t>DESCRIBING HOW AND WHY AN OUTPUT WAS PRODUCED, IN THE LANGUAGE OF THE VARIOUS STAKEHOLDERS (USERS, DEVELOPERS, LAWYERS).</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844EEA">
                <a:alpha val="100000"/>
              </a:srgbClr>
            </a:gs>
            <a:gs pos="50000">
              <a:srgbClr val="5527F5">
                <a:alpha val="100000"/>
              </a:srgbClr>
            </a:gs>
            <a:gs pos="100000">
              <a:srgbClr val="041069">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sp>
        <p:nvSpPr>
          <p:cNvPr name="Freeform 2" id="2"/>
          <p:cNvSpPr/>
          <p:nvPr/>
        </p:nvSpPr>
        <p:spPr>
          <a:xfrm flipH="false" flipV="false" rot="0">
            <a:off x="451140" y="3065778"/>
            <a:ext cx="5190065" cy="4155445"/>
          </a:xfrm>
          <a:custGeom>
            <a:avLst/>
            <a:gdLst/>
            <a:ahLst/>
            <a:cxnLst/>
            <a:rect r="r" b="b" t="t" l="l"/>
            <a:pathLst>
              <a:path h="4155445" w="5190065">
                <a:moveTo>
                  <a:pt x="0" y="0"/>
                </a:moveTo>
                <a:lnTo>
                  <a:pt x="5190066" y="0"/>
                </a:lnTo>
                <a:lnTo>
                  <a:pt x="5190066" y="4155444"/>
                </a:lnTo>
                <a:lnTo>
                  <a:pt x="0" y="4155444"/>
                </a:lnTo>
                <a:lnTo>
                  <a:pt x="0" y="0"/>
                </a:lnTo>
                <a:close/>
              </a:path>
            </a:pathLst>
          </a:custGeom>
          <a:blipFill>
            <a:blip r:embed="rId2"/>
            <a:stretch>
              <a:fillRect l="0" t="0" r="0" b="0"/>
            </a:stretch>
          </a:blipFill>
        </p:spPr>
      </p:sp>
      <p:sp>
        <p:nvSpPr>
          <p:cNvPr name="Freeform 3" id="3"/>
          <p:cNvSpPr/>
          <p:nvPr/>
        </p:nvSpPr>
        <p:spPr>
          <a:xfrm flipH="false" flipV="false" rot="0">
            <a:off x="14135996" y="-2163135"/>
            <a:ext cx="6613789" cy="5640759"/>
          </a:xfrm>
          <a:custGeom>
            <a:avLst/>
            <a:gdLst/>
            <a:ahLst/>
            <a:cxnLst/>
            <a:rect r="r" b="b" t="t" l="l"/>
            <a:pathLst>
              <a:path h="5640759" w="6613789">
                <a:moveTo>
                  <a:pt x="0" y="0"/>
                </a:moveTo>
                <a:lnTo>
                  <a:pt x="6613790" y="0"/>
                </a:lnTo>
                <a:lnTo>
                  <a:pt x="6613790" y="5640759"/>
                </a:lnTo>
                <a:lnTo>
                  <a:pt x="0" y="5640759"/>
                </a:lnTo>
                <a:lnTo>
                  <a:pt x="0" y="0"/>
                </a:lnTo>
                <a:close/>
              </a:path>
            </a:pathLst>
          </a:custGeom>
          <a:blipFill>
            <a:blip r:embed="rId3"/>
            <a:stretch>
              <a:fillRect l="0" t="0" r="0" b="0"/>
            </a:stretch>
          </a:blipFill>
        </p:spPr>
      </p:sp>
      <p:sp>
        <p:nvSpPr>
          <p:cNvPr name="TextBox 4" id="4"/>
          <p:cNvSpPr txBox="true"/>
          <p:nvPr/>
        </p:nvSpPr>
        <p:spPr>
          <a:xfrm rot="0">
            <a:off x="5148635" y="1768530"/>
            <a:ext cx="11456960" cy="1230699"/>
          </a:xfrm>
          <a:prstGeom prst="rect">
            <a:avLst/>
          </a:prstGeom>
        </p:spPr>
        <p:txBody>
          <a:bodyPr anchor="t" rtlCol="false" tIns="0" lIns="0" bIns="0" rIns="0">
            <a:spAutoFit/>
          </a:bodyPr>
          <a:lstStyle/>
          <a:p>
            <a:pPr algn="just" marL="0" indent="0" lvl="0">
              <a:lnSpc>
                <a:spcPts val="8235"/>
              </a:lnSpc>
              <a:spcBef>
                <a:spcPct val="0"/>
              </a:spcBef>
            </a:pPr>
            <a:r>
              <a:rPr lang="en-US" sz="11438">
                <a:solidFill>
                  <a:srgbClr val="6866E1"/>
                </a:solidFill>
                <a:latin typeface="Computer Says No"/>
                <a:ea typeface="Computer Says No"/>
                <a:cs typeface="Computer Says No"/>
                <a:sym typeface="Computer Says No"/>
              </a:rPr>
              <a:t>STAKEHOLDER DIFFERENCES</a:t>
            </a:r>
          </a:p>
        </p:txBody>
      </p:sp>
      <p:sp>
        <p:nvSpPr>
          <p:cNvPr name="TextBox 5" id="5"/>
          <p:cNvSpPr txBox="true"/>
          <p:nvPr/>
        </p:nvSpPr>
        <p:spPr>
          <a:xfrm rot="0">
            <a:off x="6210589" y="4419758"/>
            <a:ext cx="5708890" cy="2315718"/>
          </a:xfrm>
          <a:prstGeom prst="rect">
            <a:avLst/>
          </a:prstGeom>
        </p:spPr>
        <p:txBody>
          <a:bodyPr anchor="t" rtlCol="false" tIns="0" lIns="0" bIns="0" rIns="0">
            <a:spAutoFit/>
          </a:bodyPr>
          <a:lstStyle/>
          <a:p>
            <a:pPr algn="l">
              <a:lnSpc>
                <a:spcPts val="3726"/>
              </a:lnSpc>
            </a:pPr>
            <a:r>
              <a:rPr lang="en-US" sz="2300" b="true">
                <a:solidFill>
                  <a:srgbClr val="FFFFFF"/>
                </a:solidFill>
                <a:latin typeface="Poppins Bold"/>
                <a:ea typeface="Poppins Bold"/>
                <a:cs typeface="Poppins Bold"/>
                <a:sym typeface="Poppins Bold"/>
              </a:rPr>
              <a:t>User/Client</a:t>
            </a:r>
          </a:p>
          <a:p>
            <a:pPr algn="l">
              <a:lnSpc>
                <a:spcPts val="3726"/>
              </a:lnSpc>
            </a:pPr>
            <a:r>
              <a:rPr lang="en-US" sz="2300" i="true">
                <a:solidFill>
                  <a:srgbClr val="FFFFFF"/>
                </a:solidFill>
                <a:latin typeface="Poppins Light Italics"/>
                <a:ea typeface="Poppins Light Italics"/>
                <a:cs typeface="Poppins Light Italics"/>
                <a:sym typeface="Poppins Light Italics"/>
              </a:rPr>
              <a:t>Needs:</a:t>
            </a:r>
            <a:r>
              <a:rPr lang="en-US" sz="2300">
                <a:solidFill>
                  <a:srgbClr val="FFFFFF"/>
                </a:solidFill>
                <a:latin typeface="Poppins Light"/>
                <a:ea typeface="Poppins Light"/>
                <a:cs typeface="Poppins Light"/>
                <a:sym typeface="Poppins Light"/>
              </a:rPr>
              <a:t> </a:t>
            </a:r>
            <a:r>
              <a:rPr lang="en-US" sz="2300" b="true">
                <a:solidFill>
                  <a:srgbClr val="FFFFFF"/>
                </a:solidFill>
                <a:latin typeface="Poppins Bold"/>
                <a:ea typeface="Poppins Bold"/>
                <a:cs typeface="Poppins Bold"/>
                <a:sym typeface="Poppins Bold"/>
              </a:rPr>
              <a:t>Interpretability</a:t>
            </a:r>
          </a:p>
          <a:p>
            <a:pPr algn="l">
              <a:lnSpc>
                <a:spcPts val="3726"/>
              </a:lnSpc>
            </a:pPr>
            <a:r>
              <a:rPr lang="en-US" sz="2300">
                <a:solidFill>
                  <a:srgbClr val="FFFFFF"/>
                </a:solidFill>
                <a:latin typeface="Poppins"/>
                <a:ea typeface="Poppins"/>
                <a:cs typeface="Poppins"/>
                <a:sym typeface="Poppins"/>
              </a:rPr>
              <a:t>What factor caused this outcome?</a:t>
            </a:r>
          </a:p>
          <a:p>
            <a:pPr algn="l">
              <a:lnSpc>
                <a:spcPts val="3726"/>
              </a:lnSpc>
            </a:pPr>
            <a:r>
              <a:rPr lang="en-US" sz="2300">
                <a:solidFill>
                  <a:srgbClr val="FFFFFF"/>
                </a:solidFill>
                <a:latin typeface="Poppins"/>
                <a:ea typeface="Poppins"/>
                <a:cs typeface="Poppins"/>
                <a:sym typeface="Poppins"/>
              </a:rPr>
              <a:t>What can I change?</a:t>
            </a:r>
          </a:p>
          <a:p>
            <a:pPr algn="l">
              <a:lnSpc>
                <a:spcPts val="3726"/>
              </a:lnSpc>
            </a:pPr>
          </a:p>
        </p:txBody>
      </p:sp>
      <p:sp>
        <p:nvSpPr>
          <p:cNvPr name="TextBox 6" id="6"/>
          <p:cNvSpPr txBox="true"/>
          <p:nvPr/>
        </p:nvSpPr>
        <p:spPr>
          <a:xfrm rot="0">
            <a:off x="9065034" y="6942582"/>
            <a:ext cx="5708890" cy="2315718"/>
          </a:xfrm>
          <a:prstGeom prst="rect">
            <a:avLst/>
          </a:prstGeom>
        </p:spPr>
        <p:txBody>
          <a:bodyPr anchor="t" rtlCol="false" tIns="0" lIns="0" bIns="0" rIns="0">
            <a:spAutoFit/>
          </a:bodyPr>
          <a:lstStyle/>
          <a:p>
            <a:pPr algn="l">
              <a:lnSpc>
                <a:spcPts val="3726"/>
              </a:lnSpc>
            </a:pPr>
            <a:r>
              <a:rPr lang="en-US" sz="2300" b="true">
                <a:solidFill>
                  <a:srgbClr val="FFFFFF"/>
                </a:solidFill>
                <a:latin typeface="Poppins Bold"/>
                <a:ea typeface="Poppins Bold"/>
                <a:cs typeface="Poppins Bold"/>
                <a:sym typeface="Poppins Bold"/>
              </a:rPr>
              <a:t>Developer/Engineer</a:t>
            </a:r>
          </a:p>
          <a:p>
            <a:pPr algn="l">
              <a:lnSpc>
                <a:spcPts val="3726"/>
              </a:lnSpc>
            </a:pPr>
            <a:r>
              <a:rPr lang="en-US" sz="2300" i="true">
                <a:solidFill>
                  <a:srgbClr val="FFFFFF"/>
                </a:solidFill>
                <a:latin typeface="Poppins Light Italics"/>
                <a:ea typeface="Poppins Light Italics"/>
                <a:cs typeface="Poppins Light Italics"/>
                <a:sym typeface="Poppins Light Italics"/>
              </a:rPr>
              <a:t>Needs: </a:t>
            </a:r>
            <a:r>
              <a:rPr lang="en-US" sz="2300" i="true" b="true">
                <a:solidFill>
                  <a:srgbClr val="FFFFFF"/>
                </a:solidFill>
                <a:latin typeface="Poppins Bold Italics"/>
                <a:ea typeface="Poppins Bold Italics"/>
                <a:cs typeface="Poppins Bold Italics"/>
                <a:sym typeface="Poppins Bold Italics"/>
              </a:rPr>
              <a:t>Technical Transparency</a:t>
            </a:r>
          </a:p>
          <a:p>
            <a:pPr algn="l">
              <a:lnSpc>
                <a:spcPts val="3726"/>
              </a:lnSpc>
            </a:pPr>
            <a:r>
              <a:rPr lang="en-US" sz="2300">
                <a:solidFill>
                  <a:srgbClr val="FFFFFF"/>
                </a:solidFill>
                <a:latin typeface="Poppins"/>
                <a:ea typeface="Poppins"/>
                <a:cs typeface="Poppins"/>
                <a:sym typeface="Poppins"/>
              </a:rPr>
              <a:t>How do the internal gears turn?</a:t>
            </a:r>
          </a:p>
          <a:p>
            <a:pPr algn="l">
              <a:lnSpc>
                <a:spcPts val="3726"/>
              </a:lnSpc>
            </a:pPr>
            <a:r>
              <a:rPr lang="en-US" sz="2300">
                <a:solidFill>
                  <a:srgbClr val="FFFFFF"/>
                </a:solidFill>
                <a:latin typeface="Poppins"/>
                <a:ea typeface="Poppins"/>
                <a:cs typeface="Poppins"/>
                <a:sym typeface="Poppins"/>
              </a:rPr>
              <a:t>How can accuracy improve?</a:t>
            </a:r>
          </a:p>
          <a:p>
            <a:pPr algn="l">
              <a:lnSpc>
                <a:spcPts val="3726"/>
              </a:lnSpc>
            </a:pPr>
          </a:p>
        </p:txBody>
      </p:sp>
      <p:sp>
        <p:nvSpPr>
          <p:cNvPr name="TextBox 7" id="7"/>
          <p:cNvSpPr txBox="true"/>
          <p:nvPr/>
        </p:nvSpPr>
        <p:spPr>
          <a:xfrm rot="0">
            <a:off x="12189509" y="4419758"/>
            <a:ext cx="5708890" cy="1848993"/>
          </a:xfrm>
          <a:prstGeom prst="rect">
            <a:avLst/>
          </a:prstGeom>
        </p:spPr>
        <p:txBody>
          <a:bodyPr anchor="t" rtlCol="false" tIns="0" lIns="0" bIns="0" rIns="0">
            <a:spAutoFit/>
          </a:bodyPr>
          <a:lstStyle/>
          <a:p>
            <a:pPr algn="l">
              <a:lnSpc>
                <a:spcPts val="3726"/>
              </a:lnSpc>
            </a:pPr>
            <a:r>
              <a:rPr lang="en-US" sz="2300" b="true">
                <a:solidFill>
                  <a:srgbClr val="FFFFFF"/>
                </a:solidFill>
                <a:latin typeface="Poppins Bold"/>
                <a:ea typeface="Poppins Bold"/>
                <a:cs typeface="Poppins Bold"/>
                <a:sym typeface="Poppins Bold"/>
              </a:rPr>
              <a:t>Lawyer/Regulator</a:t>
            </a:r>
          </a:p>
          <a:p>
            <a:pPr algn="l">
              <a:lnSpc>
                <a:spcPts val="3726"/>
              </a:lnSpc>
            </a:pPr>
            <a:r>
              <a:rPr lang="en-US" sz="2300" i="true">
                <a:solidFill>
                  <a:srgbClr val="FFFFFF"/>
                </a:solidFill>
                <a:latin typeface="Poppins Light Italics"/>
                <a:ea typeface="Poppins Light Italics"/>
                <a:cs typeface="Poppins Light Italics"/>
                <a:sym typeface="Poppins Light Italics"/>
              </a:rPr>
              <a:t>Needs: </a:t>
            </a:r>
            <a:r>
              <a:rPr lang="en-US" sz="2300" b="true">
                <a:solidFill>
                  <a:srgbClr val="FFFFFF"/>
                </a:solidFill>
                <a:latin typeface="Poppins Bold"/>
                <a:ea typeface="Poppins Bold"/>
                <a:cs typeface="Poppins Bold"/>
                <a:sym typeface="Poppins Bold"/>
              </a:rPr>
              <a:t>Accountability</a:t>
            </a:r>
          </a:p>
          <a:p>
            <a:pPr algn="l">
              <a:lnSpc>
                <a:spcPts val="3726"/>
              </a:lnSpc>
            </a:pPr>
            <a:r>
              <a:rPr lang="en-US" sz="2300">
                <a:solidFill>
                  <a:srgbClr val="FFFFFF"/>
                </a:solidFill>
                <a:latin typeface="Poppins"/>
                <a:ea typeface="Poppins"/>
                <a:cs typeface="Poppins"/>
                <a:sym typeface="Poppins"/>
              </a:rPr>
              <a:t>Which human is responsible when things go wrong (or right)?</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9B60EB">
                <a:alpha val="100000"/>
              </a:srgbClr>
            </a:gs>
            <a:gs pos="50000">
              <a:srgbClr val="5527F5">
                <a:alpha val="100000"/>
              </a:srgbClr>
            </a:gs>
            <a:gs pos="100000">
              <a:srgbClr val="9B60EB">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5400000">
            <a:off x="81656" y="5321225"/>
            <a:ext cx="9074405" cy="4174226"/>
          </a:xfrm>
          <a:custGeom>
            <a:avLst/>
            <a:gdLst/>
            <a:ahLst/>
            <a:cxnLst/>
            <a:rect r="r" b="b" t="t" l="l"/>
            <a:pathLst>
              <a:path h="4174226" w="9074405">
                <a:moveTo>
                  <a:pt x="0" y="0"/>
                </a:moveTo>
                <a:lnTo>
                  <a:pt x="9074405" y="0"/>
                </a:lnTo>
                <a:lnTo>
                  <a:pt x="9074405" y="4174227"/>
                </a:lnTo>
                <a:lnTo>
                  <a:pt x="0" y="41742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5400000">
            <a:off x="4945230" y="5321225"/>
            <a:ext cx="9074405" cy="4174226"/>
          </a:xfrm>
          <a:custGeom>
            <a:avLst/>
            <a:gdLst/>
            <a:ahLst/>
            <a:cxnLst/>
            <a:rect r="r" b="b" t="t" l="l"/>
            <a:pathLst>
              <a:path h="4174226" w="9074405">
                <a:moveTo>
                  <a:pt x="0" y="0"/>
                </a:moveTo>
                <a:lnTo>
                  <a:pt x="9074405" y="0"/>
                </a:lnTo>
                <a:lnTo>
                  <a:pt x="9074405" y="4174227"/>
                </a:lnTo>
                <a:lnTo>
                  <a:pt x="0" y="41742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5400000">
            <a:off x="9682047" y="5321225"/>
            <a:ext cx="9074405" cy="4174226"/>
          </a:xfrm>
          <a:custGeom>
            <a:avLst/>
            <a:gdLst/>
            <a:ahLst/>
            <a:cxnLst/>
            <a:rect r="r" b="b" t="t" l="l"/>
            <a:pathLst>
              <a:path h="4174226" w="9074405">
                <a:moveTo>
                  <a:pt x="0" y="0"/>
                </a:moveTo>
                <a:lnTo>
                  <a:pt x="9074405" y="0"/>
                </a:lnTo>
                <a:lnTo>
                  <a:pt x="9074405" y="4174227"/>
                </a:lnTo>
                <a:lnTo>
                  <a:pt x="0" y="41742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15740066" y="-360334"/>
            <a:ext cx="4817598" cy="4184142"/>
          </a:xfrm>
          <a:custGeom>
            <a:avLst/>
            <a:gdLst/>
            <a:ahLst/>
            <a:cxnLst/>
            <a:rect r="r" b="b" t="t" l="l"/>
            <a:pathLst>
              <a:path h="4184142" w="4817598">
                <a:moveTo>
                  <a:pt x="0" y="0"/>
                </a:moveTo>
                <a:lnTo>
                  <a:pt x="4817598" y="0"/>
                </a:lnTo>
                <a:lnTo>
                  <a:pt x="4817598" y="4184143"/>
                </a:lnTo>
                <a:lnTo>
                  <a:pt x="0" y="4184143"/>
                </a:lnTo>
                <a:lnTo>
                  <a:pt x="0" y="0"/>
                </a:lnTo>
                <a:close/>
              </a:path>
            </a:pathLst>
          </a:custGeom>
          <a:blipFill>
            <a:blip r:embed="rId4"/>
            <a:stretch>
              <a:fillRect l="0" t="0" r="0" b="0"/>
            </a:stretch>
          </a:blipFill>
        </p:spPr>
      </p:sp>
      <p:sp>
        <p:nvSpPr>
          <p:cNvPr name="Freeform 6" id="6"/>
          <p:cNvSpPr/>
          <p:nvPr/>
        </p:nvSpPr>
        <p:spPr>
          <a:xfrm flipH="false" flipV="false" rot="0">
            <a:off x="-1914841" y="-1784862"/>
            <a:ext cx="5101092" cy="4365182"/>
          </a:xfrm>
          <a:custGeom>
            <a:avLst/>
            <a:gdLst/>
            <a:ahLst/>
            <a:cxnLst/>
            <a:rect r="r" b="b" t="t" l="l"/>
            <a:pathLst>
              <a:path h="4365182" w="5101092">
                <a:moveTo>
                  <a:pt x="0" y="0"/>
                </a:moveTo>
                <a:lnTo>
                  <a:pt x="5101092" y="0"/>
                </a:lnTo>
                <a:lnTo>
                  <a:pt x="5101092" y="4365181"/>
                </a:lnTo>
                <a:lnTo>
                  <a:pt x="0" y="4365181"/>
                </a:lnTo>
                <a:lnTo>
                  <a:pt x="0" y="0"/>
                </a:lnTo>
                <a:close/>
              </a:path>
            </a:pathLst>
          </a:custGeom>
          <a:blipFill>
            <a:blip r:embed="rId5"/>
            <a:stretch>
              <a:fillRect l="0" t="0" r="0" b="0"/>
            </a:stretch>
          </a:blipFill>
        </p:spPr>
      </p:sp>
      <p:sp>
        <p:nvSpPr>
          <p:cNvPr name="Freeform 7" id="7"/>
          <p:cNvSpPr/>
          <p:nvPr/>
        </p:nvSpPr>
        <p:spPr>
          <a:xfrm flipH="false" flipV="false" rot="0">
            <a:off x="15601849" y="7100342"/>
            <a:ext cx="11495135" cy="4845199"/>
          </a:xfrm>
          <a:custGeom>
            <a:avLst/>
            <a:gdLst/>
            <a:ahLst/>
            <a:cxnLst/>
            <a:rect r="r" b="b" t="t" l="l"/>
            <a:pathLst>
              <a:path h="4845199" w="11495135">
                <a:moveTo>
                  <a:pt x="0" y="0"/>
                </a:moveTo>
                <a:lnTo>
                  <a:pt x="11495135" y="0"/>
                </a:lnTo>
                <a:lnTo>
                  <a:pt x="11495135" y="4845199"/>
                </a:lnTo>
                <a:lnTo>
                  <a:pt x="0" y="4845199"/>
                </a:lnTo>
                <a:lnTo>
                  <a:pt x="0" y="0"/>
                </a:lnTo>
                <a:close/>
              </a:path>
            </a:pathLst>
          </a:custGeom>
          <a:blipFill>
            <a:blip r:embed="rId6"/>
            <a:stretch>
              <a:fillRect l="0" t="0" r="0" b="0"/>
            </a:stretch>
          </a:blipFill>
        </p:spPr>
      </p:sp>
      <p:sp>
        <p:nvSpPr>
          <p:cNvPr name="Freeform 8" id="8"/>
          <p:cNvSpPr/>
          <p:nvPr/>
        </p:nvSpPr>
        <p:spPr>
          <a:xfrm flipH="false" flipV="false" rot="-1072226">
            <a:off x="-769537" y="6074699"/>
            <a:ext cx="2810484" cy="6367201"/>
          </a:xfrm>
          <a:custGeom>
            <a:avLst/>
            <a:gdLst/>
            <a:ahLst/>
            <a:cxnLst/>
            <a:rect r="r" b="b" t="t" l="l"/>
            <a:pathLst>
              <a:path h="6367201" w="2810484">
                <a:moveTo>
                  <a:pt x="0" y="0"/>
                </a:moveTo>
                <a:lnTo>
                  <a:pt x="2810484" y="0"/>
                </a:lnTo>
                <a:lnTo>
                  <a:pt x="2810484" y="6367202"/>
                </a:lnTo>
                <a:lnTo>
                  <a:pt x="0" y="6367202"/>
                </a:lnTo>
                <a:lnTo>
                  <a:pt x="0" y="0"/>
                </a:lnTo>
                <a:close/>
              </a:path>
            </a:pathLst>
          </a:custGeom>
          <a:blipFill>
            <a:blip r:embed="rId7"/>
            <a:stretch>
              <a:fillRect l="0" t="0" r="0" b="0"/>
            </a:stretch>
          </a:blipFill>
        </p:spPr>
      </p:sp>
      <p:sp>
        <p:nvSpPr>
          <p:cNvPr name="Freeform 9" id="9"/>
          <p:cNvSpPr/>
          <p:nvPr/>
        </p:nvSpPr>
        <p:spPr>
          <a:xfrm flipH="false" flipV="false" rot="0">
            <a:off x="13655521" y="3335594"/>
            <a:ext cx="1461470" cy="1849961"/>
          </a:xfrm>
          <a:custGeom>
            <a:avLst/>
            <a:gdLst/>
            <a:ahLst/>
            <a:cxnLst/>
            <a:rect r="r" b="b" t="t" l="l"/>
            <a:pathLst>
              <a:path h="1849961" w="1461470">
                <a:moveTo>
                  <a:pt x="0" y="0"/>
                </a:moveTo>
                <a:lnTo>
                  <a:pt x="1461469" y="0"/>
                </a:lnTo>
                <a:lnTo>
                  <a:pt x="1461469" y="1849961"/>
                </a:lnTo>
                <a:lnTo>
                  <a:pt x="0" y="1849961"/>
                </a:lnTo>
                <a:lnTo>
                  <a:pt x="0" y="0"/>
                </a:lnTo>
                <a:close/>
              </a:path>
            </a:pathLst>
          </a:custGeom>
          <a:blipFill>
            <a:blip r:embed="rId8"/>
            <a:stretch>
              <a:fillRect l="0" t="0" r="0" b="0"/>
            </a:stretch>
          </a:blipFill>
        </p:spPr>
      </p:sp>
      <p:sp>
        <p:nvSpPr>
          <p:cNvPr name="Freeform 10" id="10"/>
          <p:cNvSpPr/>
          <p:nvPr/>
        </p:nvSpPr>
        <p:spPr>
          <a:xfrm flipH="false" flipV="false" rot="0">
            <a:off x="8773202" y="3490185"/>
            <a:ext cx="1418460" cy="1695370"/>
          </a:xfrm>
          <a:custGeom>
            <a:avLst/>
            <a:gdLst/>
            <a:ahLst/>
            <a:cxnLst/>
            <a:rect r="r" b="b" t="t" l="l"/>
            <a:pathLst>
              <a:path h="1695370" w="1418460">
                <a:moveTo>
                  <a:pt x="0" y="0"/>
                </a:moveTo>
                <a:lnTo>
                  <a:pt x="1418460" y="0"/>
                </a:lnTo>
                <a:lnTo>
                  <a:pt x="1418460" y="1695370"/>
                </a:lnTo>
                <a:lnTo>
                  <a:pt x="0" y="1695370"/>
                </a:lnTo>
                <a:lnTo>
                  <a:pt x="0" y="0"/>
                </a:lnTo>
                <a:close/>
              </a:path>
            </a:pathLst>
          </a:custGeom>
          <a:blipFill>
            <a:blip r:embed="rId9"/>
            <a:stretch>
              <a:fillRect l="0" t="0" r="0" b="0"/>
            </a:stretch>
          </a:blipFill>
        </p:spPr>
      </p:sp>
      <p:sp>
        <p:nvSpPr>
          <p:cNvPr name="Freeform 11" id="11"/>
          <p:cNvSpPr/>
          <p:nvPr/>
        </p:nvSpPr>
        <p:spPr>
          <a:xfrm flipH="false" flipV="false" rot="0">
            <a:off x="3967259" y="3490185"/>
            <a:ext cx="1222079" cy="1695370"/>
          </a:xfrm>
          <a:custGeom>
            <a:avLst/>
            <a:gdLst/>
            <a:ahLst/>
            <a:cxnLst/>
            <a:rect r="r" b="b" t="t" l="l"/>
            <a:pathLst>
              <a:path h="1695370" w="1222079">
                <a:moveTo>
                  <a:pt x="0" y="0"/>
                </a:moveTo>
                <a:lnTo>
                  <a:pt x="1222079" y="0"/>
                </a:lnTo>
                <a:lnTo>
                  <a:pt x="1222079" y="1695370"/>
                </a:lnTo>
                <a:lnTo>
                  <a:pt x="0" y="1695370"/>
                </a:lnTo>
                <a:lnTo>
                  <a:pt x="0" y="0"/>
                </a:lnTo>
                <a:close/>
              </a:path>
            </a:pathLst>
          </a:custGeom>
          <a:blipFill>
            <a:blip r:embed="rId10"/>
            <a:stretch>
              <a:fillRect l="0" t="0" r="0" b="0"/>
            </a:stretch>
          </a:blipFill>
        </p:spPr>
      </p:sp>
      <p:sp>
        <p:nvSpPr>
          <p:cNvPr name="TextBox 12" id="12"/>
          <p:cNvSpPr txBox="true"/>
          <p:nvPr/>
        </p:nvSpPr>
        <p:spPr>
          <a:xfrm rot="0">
            <a:off x="5642986" y="512040"/>
            <a:ext cx="7678893" cy="2068279"/>
          </a:xfrm>
          <a:prstGeom prst="rect">
            <a:avLst/>
          </a:prstGeom>
        </p:spPr>
        <p:txBody>
          <a:bodyPr anchor="t" rtlCol="false" tIns="0" lIns="0" bIns="0" rIns="0">
            <a:spAutoFit/>
          </a:bodyPr>
          <a:lstStyle/>
          <a:p>
            <a:pPr algn="ctr" marL="0" indent="0" lvl="0">
              <a:lnSpc>
                <a:spcPts val="7490"/>
              </a:lnSpc>
              <a:spcBef>
                <a:spcPct val="0"/>
              </a:spcBef>
            </a:pPr>
            <a:r>
              <a:rPr lang="en-US" sz="10403">
                <a:solidFill>
                  <a:srgbClr val="6866E1"/>
                </a:solidFill>
                <a:latin typeface="Computer Says No"/>
                <a:ea typeface="Computer Says No"/>
                <a:cs typeface="Computer Says No"/>
                <a:sym typeface="Computer Says No"/>
              </a:rPr>
              <a:t>TYPES OF EXPLAINABILITY</a:t>
            </a:r>
          </a:p>
        </p:txBody>
      </p:sp>
      <p:sp>
        <p:nvSpPr>
          <p:cNvPr name="TextBox 13" id="13"/>
          <p:cNvSpPr txBox="true"/>
          <p:nvPr/>
        </p:nvSpPr>
        <p:spPr>
          <a:xfrm rot="0">
            <a:off x="2933300" y="5756962"/>
            <a:ext cx="3289996" cy="1234775"/>
          </a:xfrm>
          <a:prstGeom prst="rect">
            <a:avLst/>
          </a:prstGeom>
        </p:spPr>
        <p:txBody>
          <a:bodyPr anchor="t" rtlCol="false" tIns="0" lIns="0" bIns="0" rIns="0">
            <a:spAutoFit/>
          </a:bodyPr>
          <a:lstStyle/>
          <a:p>
            <a:pPr algn="ctr" marL="0" indent="0" lvl="0">
              <a:lnSpc>
                <a:spcPts val="4458"/>
              </a:lnSpc>
              <a:spcBef>
                <a:spcPct val="0"/>
              </a:spcBef>
            </a:pPr>
            <a:r>
              <a:rPr lang="en-US" sz="6192">
                <a:solidFill>
                  <a:srgbClr val="BF78FE"/>
                </a:solidFill>
                <a:latin typeface="Computer Says No"/>
                <a:ea typeface="Computer Says No"/>
                <a:cs typeface="Computer Says No"/>
                <a:sym typeface="Computer Says No"/>
              </a:rPr>
              <a:t>LOCAL EXPLANATION </a:t>
            </a:r>
          </a:p>
        </p:txBody>
      </p:sp>
      <p:sp>
        <p:nvSpPr>
          <p:cNvPr name="TextBox 14" id="14"/>
          <p:cNvSpPr txBox="true"/>
          <p:nvPr/>
        </p:nvSpPr>
        <p:spPr>
          <a:xfrm rot="0">
            <a:off x="3100335" y="7426167"/>
            <a:ext cx="3037045" cy="1051624"/>
          </a:xfrm>
          <a:prstGeom prst="rect">
            <a:avLst/>
          </a:prstGeom>
        </p:spPr>
        <p:txBody>
          <a:bodyPr anchor="t" rtlCol="false" tIns="0" lIns="0" bIns="0" rIns="0">
            <a:spAutoFit/>
          </a:bodyPr>
          <a:lstStyle/>
          <a:p>
            <a:pPr algn="ctr">
              <a:lnSpc>
                <a:spcPts val="4221"/>
              </a:lnSpc>
            </a:pPr>
            <a:r>
              <a:rPr lang="en-US" sz="2605">
                <a:solidFill>
                  <a:srgbClr val="FFFFFF"/>
                </a:solidFill>
                <a:latin typeface="Poppins Light"/>
                <a:ea typeface="Poppins Light"/>
                <a:cs typeface="Poppins Light"/>
                <a:sym typeface="Poppins Light"/>
              </a:rPr>
              <a:t>Why this decision?</a:t>
            </a:r>
          </a:p>
          <a:p>
            <a:pPr algn="ctr">
              <a:lnSpc>
                <a:spcPts val="4221"/>
              </a:lnSpc>
            </a:pPr>
          </a:p>
        </p:txBody>
      </p:sp>
      <p:sp>
        <p:nvSpPr>
          <p:cNvPr name="TextBox 15" id="15"/>
          <p:cNvSpPr txBox="true"/>
          <p:nvPr/>
        </p:nvSpPr>
        <p:spPr>
          <a:xfrm rot="0">
            <a:off x="7837434" y="5756962"/>
            <a:ext cx="3289996" cy="1234775"/>
          </a:xfrm>
          <a:prstGeom prst="rect">
            <a:avLst/>
          </a:prstGeom>
        </p:spPr>
        <p:txBody>
          <a:bodyPr anchor="t" rtlCol="false" tIns="0" lIns="0" bIns="0" rIns="0">
            <a:spAutoFit/>
          </a:bodyPr>
          <a:lstStyle/>
          <a:p>
            <a:pPr algn="ctr" marL="0" indent="0" lvl="0">
              <a:lnSpc>
                <a:spcPts val="4458"/>
              </a:lnSpc>
              <a:spcBef>
                <a:spcPct val="0"/>
              </a:spcBef>
            </a:pPr>
            <a:r>
              <a:rPr lang="en-US" sz="6192">
                <a:solidFill>
                  <a:srgbClr val="BF78FE"/>
                </a:solidFill>
                <a:latin typeface="Computer Says No"/>
                <a:ea typeface="Computer Says No"/>
                <a:cs typeface="Computer Says No"/>
                <a:sym typeface="Computer Says No"/>
              </a:rPr>
              <a:t>GLOBAL EXPLANATION</a:t>
            </a:r>
          </a:p>
        </p:txBody>
      </p:sp>
      <p:sp>
        <p:nvSpPr>
          <p:cNvPr name="TextBox 16" id="16"/>
          <p:cNvSpPr txBox="true"/>
          <p:nvPr/>
        </p:nvSpPr>
        <p:spPr>
          <a:xfrm rot="0">
            <a:off x="12741121" y="6063779"/>
            <a:ext cx="3289996" cy="672800"/>
          </a:xfrm>
          <a:prstGeom prst="rect">
            <a:avLst/>
          </a:prstGeom>
        </p:spPr>
        <p:txBody>
          <a:bodyPr anchor="t" rtlCol="false" tIns="0" lIns="0" bIns="0" rIns="0">
            <a:spAutoFit/>
          </a:bodyPr>
          <a:lstStyle/>
          <a:p>
            <a:pPr algn="ctr" marL="0" indent="0" lvl="0">
              <a:lnSpc>
                <a:spcPts val="4458"/>
              </a:lnSpc>
              <a:spcBef>
                <a:spcPct val="0"/>
              </a:spcBef>
            </a:pPr>
            <a:r>
              <a:rPr lang="en-US" sz="6192">
                <a:solidFill>
                  <a:srgbClr val="BF78FE"/>
                </a:solidFill>
                <a:latin typeface="Computer Says No"/>
                <a:ea typeface="Computer Says No"/>
                <a:cs typeface="Computer Says No"/>
                <a:sym typeface="Computer Says No"/>
              </a:rPr>
              <a:t>AUDIENCE</a:t>
            </a:r>
          </a:p>
        </p:txBody>
      </p:sp>
      <p:sp>
        <p:nvSpPr>
          <p:cNvPr name="TextBox 17" id="17"/>
          <p:cNvSpPr txBox="true"/>
          <p:nvPr/>
        </p:nvSpPr>
        <p:spPr>
          <a:xfrm rot="0">
            <a:off x="7963910" y="7426167"/>
            <a:ext cx="3037045" cy="1051941"/>
          </a:xfrm>
          <a:prstGeom prst="rect">
            <a:avLst/>
          </a:prstGeom>
        </p:spPr>
        <p:txBody>
          <a:bodyPr anchor="t" rtlCol="false" tIns="0" lIns="0" bIns="0" rIns="0">
            <a:spAutoFit/>
          </a:bodyPr>
          <a:lstStyle/>
          <a:p>
            <a:pPr algn="ctr">
              <a:lnSpc>
                <a:spcPts val="4211"/>
              </a:lnSpc>
            </a:pPr>
            <a:r>
              <a:rPr lang="en-US" sz="2599">
                <a:solidFill>
                  <a:srgbClr val="FFFFFF"/>
                </a:solidFill>
                <a:latin typeface="Poppins Light"/>
                <a:ea typeface="Poppins Light"/>
                <a:cs typeface="Poppins Light"/>
                <a:sym typeface="Poppins Light"/>
              </a:rPr>
              <a:t> How the system works overall?</a:t>
            </a:r>
          </a:p>
        </p:txBody>
      </p:sp>
      <p:sp>
        <p:nvSpPr>
          <p:cNvPr name="TextBox 18" id="18"/>
          <p:cNvSpPr txBox="true"/>
          <p:nvPr/>
        </p:nvSpPr>
        <p:spPr>
          <a:xfrm rot="0">
            <a:off x="12741121" y="7365229"/>
            <a:ext cx="3037045" cy="1051624"/>
          </a:xfrm>
          <a:prstGeom prst="rect">
            <a:avLst/>
          </a:prstGeom>
        </p:spPr>
        <p:txBody>
          <a:bodyPr anchor="t" rtlCol="false" tIns="0" lIns="0" bIns="0" rIns="0">
            <a:spAutoFit/>
          </a:bodyPr>
          <a:lstStyle/>
          <a:p>
            <a:pPr algn="ctr">
              <a:lnSpc>
                <a:spcPts val="4221"/>
              </a:lnSpc>
            </a:pPr>
            <a:r>
              <a:rPr lang="en-US" sz="2605">
                <a:solidFill>
                  <a:srgbClr val="FFFFFF"/>
                </a:solidFill>
                <a:latin typeface="Poppins Light"/>
                <a:ea typeface="Poppins Light"/>
                <a:cs typeface="Poppins Light"/>
                <a:sym typeface="Poppins Light"/>
              </a:rPr>
              <a:t>Specific explanations</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63916" r="0" b="-86898"/>
            </a:stretch>
          </a:blipFill>
        </p:spPr>
      </p:sp>
      <p:sp>
        <p:nvSpPr>
          <p:cNvPr name="Freeform 3" id="3"/>
          <p:cNvSpPr/>
          <p:nvPr/>
        </p:nvSpPr>
        <p:spPr>
          <a:xfrm flipH="false" flipV="false" rot="0">
            <a:off x="2934527" y="1535574"/>
            <a:ext cx="3497870" cy="3497870"/>
          </a:xfrm>
          <a:custGeom>
            <a:avLst/>
            <a:gdLst/>
            <a:ahLst/>
            <a:cxnLst/>
            <a:rect r="r" b="b" t="t" l="l"/>
            <a:pathLst>
              <a:path h="3497870" w="3497870">
                <a:moveTo>
                  <a:pt x="0" y="0"/>
                </a:moveTo>
                <a:lnTo>
                  <a:pt x="3497870" y="0"/>
                </a:lnTo>
                <a:lnTo>
                  <a:pt x="3497870" y="3497870"/>
                </a:lnTo>
                <a:lnTo>
                  <a:pt x="0" y="349787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4817903" y="3399876"/>
            <a:ext cx="3497870" cy="3497870"/>
          </a:xfrm>
          <a:custGeom>
            <a:avLst/>
            <a:gdLst/>
            <a:ahLst/>
            <a:cxnLst/>
            <a:rect r="r" b="b" t="t" l="l"/>
            <a:pathLst>
              <a:path h="3497870" w="3497870">
                <a:moveTo>
                  <a:pt x="0" y="0"/>
                </a:moveTo>
                <a:lnTo>
                  <a:pt x="3497870" y="0"/>
                </a:lnTo>
                <a:lnTo>
                  <a:pt x="3497870" y="3497870"/>
                </a:lnTo>
                <a:lnTo>
                  <a:pt x="0" y="349787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2931282" y="5253556"/>
            <a:ext cx="3497870" cy="3497870"/>
          </a:xfrm>
          <a:custGeom>
            <a:avLst/>
            <a:gdLst/>
            <a:ahLst/>
            <a:cxnLst/>
            <a:rect r="r" b="b" t="t" l="l"/>
            <a:pathLst>
              <a:path h="3497870" w="3497870">
                <a:moveTo>
                  <a:pt x="0" y="0"/>
                </a:moveTo>
                <a:lnTo>
                  <a:pt x="3497871" y="0"/>
                </a:lnTo>
                <a:lnTo>
                  <a:pt x="3497871" y="3497870"/>
                </a:lnTo>
                <a:lnTo>
                  <a:pt x="0" y="349787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028700" y="3399876"/>
            <a:ext cx="3497870" cy="3497870"/>
          </a:xfrm>
          <a:custGeom>
            <a:avLst/>
            <a:gdLst/>
            <a:ahLst/>
            <a:cxnLst/>
            <a:rect r="r" b="b" t="t" l="l"/>
            <a:pathLst>
              <a:path h="3497870" w="3497870">
                <a:moveTo>
                  <a:pt x="0" y="0"/>
                </a:moveTo>
                <a:lnTo>
                  <a:pt x="3497870" y="0"/>
                </a:lnTo>
                <a:lnTo>
                  <a:pt x="3497870" y="3497870"/>
                </a:lnTo>
                <a:lnTo>
                  <a:pt x="0" y="349787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3900191" y="-3935015"/>
            <a:ext cx="7800381" cy="6821864"/>
          </a:xfrm>
          <a:custGeom>
            <a:avLst/>
            <a:gdLst/>
            <a:ahLst/>
            <a:cxnLst/>
            <a:rect r="r" b="b" t="t" l="l"/>
            <a:pathLst>
              <a:path h="6821864" w="7800381">
                <a:moveTo>
                  <a:pt x="0" y="0"/>
                </a:moveTo>
                <a:lnTo>
                  <a:pt x="7800382" y="0"/>
                </a:lnTo>
                <a:lnTo>
                  <a:pt x="7800382" y="6821864"/>
                </a:lnTo>
                <a:lnTo>
                  <a:pt x="0" y="6821864"/>
                </a:lnTo>
                <a:lnTo>
                  <a:pt x="0" y="0"/>
                </a:lnTo>
                <a:close/>
              </a:path>
            </a:pathLst>
          </a:custGeom>
          <a:blipFill>
            <a:blip r:embed="rId5"/>
            <a:stretch>
              <a:fillRect l="0" t="0" r="0" b="0"/>
            </a:stretch>
          </a:blipFill>
        </p:spPr>
      </p:sp>
      <p:sp>
        <p:nvSpPr>
          <p:cNvPr name="TextBox 8" id="8"/>
          <p:cNvSpPr txBox="true"/>
          <p:nvPr/>
        </p:nvSpPr>
        <p:spPr>
          <a:xfrm rot="0">
            <a:off x="7518464" y="538011"/>
            <a:ext cx="10729736" cy="1029003"/>
          </a:xfrm>
          <a:prstGeom prst="rect">
            <a:avLst/>
          </a:prstGeom>
        </p:spPr>
        <p:txBody>
          <a:bodyPr anchor="t" rtlCol="false" tIns="0" lIns="0" bIns="0" rIns="0">
            <a:spAutoFit/>
          </a:bodyPr>
          <a:lstStyle/>
          <a:p>
            <a:pPr algn="l" marL="0" indent="0" lvl="0">
              <a:lnSpc>
                <a:spcPts val="6978"/>
              </a:lnSpc>
              <a:spcBef>
                <a:spcPct val="0"/>
              </a:spcBef>
            </a:pPr>
            <a:r>
              <a:rPr lang="en-US" sz="9692">
                <a:solidFill>
                  <a:srgbClr val="6866E1"/>
                </a:solidFill>
                <a:latin typeface="Computer Says No"/>
                <a:ea typeface="Computer Says No"/>
                <a:cs typeface="Computer Says No"/>
                <a:sym typeface="Computer Says No"/>
              </a:rPr>
              <a:t> EXPLAINABILITY VS ACCURACY</a:t>
            </a:r>
          </a:p>
        </p:txBody>
      </p:sp>
      <p:sp>
        <p:nvSpPr>
          <p:cNvPr name="TextBox 9" id="9"/>
          <p:cNvSpPr txBox="true"/>
          <p:nvPr/>
        </p:nvSpPr>
        <p:spPr>
          <a:xfrm rot="0">
            <a:off x="8819904" y="2833307"/>
            <a:ext cx="8544568" cy="672800"/>
          </a:xfrm>
          <a:prstGeom prst="rect">
            <a:avLst/>
          </a:prstGeom>
        </p:spPr>
        <p:txBody>
          <a:bodyPr anchor="t" rtlCol="false" tIns="0" lIns="0" bIns="0" rIns="0">
            <a:spAutoFit/>
          </a:bodyPr>
          <a:lstStyle/>
          <a:p>
            <a:pPr algn="ctr" marL="0" indent="0" lvl="0">
              <a:lnSpc>
                <a:spcPts val="4458"/>
              </a:lnSpc>
              <a:spcBef>
                <a:spcPct val="0"/>
              </a:spcBef>
            </a:pPr>
            <a:r>
              <a:rPr lang="en-US" sz="6192">
                <a:solidFill>
                  <a:srgbClr val="6866E1"/>
                </a:solidFill>
                <a:latin typeface="Computer Says No"/>
                <a:ea typeface="Computer Says No"/>
                <a:cs typeface="Computer Says No"/>
                <a:sym typeface="Computer Says No"/>
              </a:rPr>
              <a:t>COMPLEX MODELS = HIGH ACCURACY</a:t>
            </a:r>
          </a:p>
        </p:txBody>
      </p:sp>
      <p:sp>
        <p:nvSpPr>
          <p:cNvPr name="TextBox 10" id="10"/>
          <p:cNvSpPr txBox="true"/>
          <p:nvPr/>
        </p:nvSpPr>
        <p:spPr>
          <a:xfrm rot="0">
            <a:off x="2267819" y="4751546"/>
            <a:ext cx="1019633" cy="1355408"/>
          </a:xfrm>
          <a:prstGeom prst="rect">
            <a:avLst/>
          </a:prstGeom>
        </p:spPr>
        <p:txBody>
          <a:bodyPr anchor="t" rtlCol="false" tIns="0" lIns="0" bIns="0" rIns="0">
            <a:spAutoFit/>
          </a:bodyPr>
          <a:lstStyle/>
          <a:p>
            <a:pPr algn="ctr" marL="0" indent="0" lvl="0">
              <a:lnSpc>
                <a:spcPts val="9146"/>
              </a:lnSpc>
              <a:spcBef>
                <a:spcPct val="0"/>
              </a:spcBef>
            </a:pPr>
            <a:r>
              <a:rPr lang="en-US" sz="12703">
                <a:solidFill>
                  <a:srgbClr val="6866E1"/>
                </a:solidFill>
                <a:latin typeface="Computer Says No"/>
                <a:ea typeface="Computer Says No"/>
                <a:cs typeface="Computer Says No"/>
                <a:sym typeface="Computer Says No"/>
              </a:rPr>
              <a:t>04</a:t>
            </a:r>
          </a:p>
        </p:txBody>
      </p:sp>
      <p:sp>
        <p:nvSpPr>
          <p:cNvPr name="TextBox 11" id="11"/>
          <p:cNvSpPr txBox="true"/>
          <p:nvPr/>
        </p:nvSpPr>
        <p:spPr>
          <a:xfrm rot="0">
            <a:off x="4170401" y="2892555"/>
            <a:ext cx="1019633" cy="1355408"/>
          </a:xfrm>
          <a:prstGeom prst="rect">
            <a:avLst/>
          </a:prstGeom>
        </p:spPr>
        <p:txBody>
          <a:bodyPr anchor="t" rtlCol="false" tIns="0" lIns="0" bIns="0" rIns="0">
            <a:spAutoFit/>
          </a:bodyPr>
          <a:lstStyle/>
          <a:p>
            <a:pPr algn="ctr" marL="0" indent="0" lvl="0">
              <a:lnSpc>
                <a:spcPts val="9146"/>
              </a:lnSpc>
              <a:spcBef>
                <a:spcPct val="0"/>
              </a:spcBef>
            </a:pPr>
            <a:r>
              <a:rPr lang="en-US" sz="12703">
                <a:solidFill>
                  <a:srgbClr val="6866E1"/>
                </a:solidFill>
                <a:latin typeface="Computer Says No"/>
                <a:ea typeface="Computer Says No"/>
                <a:cs typeface="Computer Says No"/>
                <a:sym typeface="Computer Says No"/>
              </a:rPr>
              <a:t>01</a:t>
            </a:r>
          </a:p>
        </p:txBody>
      </p:sp>
      <p:sp>
        <p:nvSpPr>
          <p:cNvPr name="TextBox 12" id="12"/>
          <p:cNvSpPr txBox="true"/>
          <p:nvPr/>
        </p:nvSpPr>
        <p:spPr>
          <a:xfrm rot="0">
            <a:off x="6057022" y="4751546"/>
            <a:ext cx="1019633" cy="1355408"/>
          </a:xfrm>
          <a:prstGeom prst="rect">
            <a:avLst/>
          </a:prstGeom>
        </p:spPr>
        <p:txBody>
          <a:bodyPr anchor="t" rtlCol="false" tIns="0" lIns="0" bIns="0" rIns="0">
            <a:spAutoFit/>
          </a:bodyPr>
          <a:lstStyle/>
          <a:p>
            <a:pPr algn="ctr" marL="0" indent="0" lvl="0">
              <a:lnSpc>
                <a:spcPts val="9146"/>
              </a:lnSpc>
              <a:spcBef>
                <a:spcPct val="0"/>
              </a:spcBef>
            </a:pPr>
            <a:r>
              <a:rPr lang="en-US" sz="12703">
                <a:solidFill>
                  <a:srgbClr val="6866E1"/>
                </a:solidFill>
                <a:latin typeface="Computer Says No"/>
                <a:ea typeface="Computer Says No"/>
                <a:cs typeface="Computer Says No"/>
                <a:sym typeface="Computer Says No"/>
              </a:rPr>
              <a:t>02</a:t>
            </a:r>
          </a:p>
        </p:txBody>
      </p:sp>
      <p:sp>
        <p:nvSpPr>
          <p:cNvPr name="TextBox 13" id="13"/>
          <p:cNvSpPr txBox="true"/>
          <p:nvPr/>
        </p:nvSpPr>
        <p:spPr>
          <a:xfrm rot="0">
            <a:off x="4170401" y="6665015"/>
            <a:ext cx="1019633" cy="1355408"/>
          </a:xfrm>
          <a:prstGeom prst="rect">
            <a:avLst/>
          </a:prstGeom>
        </p:spPr>
        <p:txBody>
          <a:bodyPr anchor="t" rtlCol="false" tIns="0" lIns="0" bIns="0" rIns="0">
            <a:spAutoFit/>
          </a:bodyPr>
          <a:lstStyle/>
          <a:p>
            <a:pPr algn="ctr" marL="0" indent="0" lvl="0">
              <a:lnSpc>
                <a:spcPts val="9146"/>
              </a:lnSpc>
              <a:spcBef>
                <a:spcPct val="0"/>
              </a:spcBef>
            </a:pPr>
            <a:r>
              <a:rPr lang="en-US" sz="12703">
                <a:solidFill>
                  <a:srgbClr val="6866E1"/>
                </a:solidFill>
                <a:latin typeface="Computer Says No"/>
                <a:ea typeface="Computer Says No"/>
                <a:cs typeface="Computer Says No"/>
                <a:sym typeface="Computer Says No"/>
              </a:rPr>
              <a:t>03</a:t>
            </a:r>
          </a:p>
        </p:txBody>
      </p:sp>
      <p:sp>
        <p:nvSpPr>
          <p:cNvPr name="TextBox 14" id="14"/>
          <p:cNvSpPr txBox="true"/>
          <p:nvPr/>
        </p:nvSpPr>
        <p:spPr>
          <a:xfrm rot="0">
            <a:off x="8178734" y="5416982"/>
            <a:ext cx="9758073" cy="672800"/>
          </a:xfrm>
          <a:prstGeom prst="rect">
            <a:avLst/>
          </a:prstGeom>
        </p:spPr>
        <p:txBody>
          <a:bodyPr anchor="t" rtlCol="false" tIns="0" lIns="0" bIns="0" rIns="0">
            <a:spAutoFit/>
          </a:bodyPr>
          <a:lstStyle/>
          <a:p>
            <a:pPr algn="ctr" marL="0" indent="0" lvl="0">
              <a:lnSpc>
                <a:spcPts val="4458"/>
              </a:lnSpc>
              <a:spcBef>
                <a:spcPct val="0"/>
              </a:spcBef>
            </a:pPr>
            <a:r>
              <a:rPr lang="en-US" sz="6192">
                <a:solidFill>
                  <a:srgbClr val="6866E1"/>
                </a:solidFill>
                <a:latin typeface="Computer Says No"/>
                <a:ea typeface="Computer Says No"/>
                <a:cs typeface="Computer Says No"/>
                <a:sym typeface="Computer Says No"/>
              </a:rPr>
              <a:t>COMPLEX MODELS = LOW TRANSPARENCY</a:t>
            </a:r>
          </a:p>
        </p:txBody>
      </p:sp>
      <p:sp>
        <p:nvSpPr>
          <p:cNvPr name="TextBox 15" id="15"/>
          <p:cNvSpPr txBox="true"/>
          <p:nvPr/>
        </p:nvSpPr>
        <p:spPr>
          <a:xfrm rot="0">
            <a:off x="8247568" y="7986045"/>
            <a:ext cx="9689240" cy="672800"/>
          </a:xfrm>
          <a:prstGeom prst="rect">
            <a:avLst/>
          </a:prstGeom>
        </p:spPr>
        <p:txBody>
          <a:bodyPr anchor="t" rtlCol="false" tIns="0" lIns="0" bIns="0" rIns="0">
            <a:spAutoFit/>
          </a:bodyPr>
          <a:lstStyle/>
          <a:p>
            <a:pPr algn="ctr" marL="0" indent="0" lvl="0">
              <a:lnSpc>
                <a:spcPts val="4458"/>
              </a:lnSpc>
              <a:spcBef>
                <a:spcPct val="0"/>
              </a:spcBef>
            </a:pPr>
            <a:r>
              <a:rPr lang="en-US" sz="6192">
                <a:solidFill>
                  <a:srgbClr val="6866E1"/>
                </a:solidFill>
                <a:latin typeface="Computer Says No"/>
                <a:ea typeface="Computer Says No"/>
                <a:cs typeface="Computer Says No"/>
                <a:sym typeface="Computer Says No"/>
              </a:rPr>
              <a:t>SIMPLER MODELS = EASIER TO UNDERSTAND</a:t>
            </a:r>
          </a:p>
        </p:txBody>
      </p:sp>
      <p:sp>
        <p:nvSpPr>
          <p:cNvPr name="TextBox 16" id="16"/>
          <p:cNvSpPr txBox="true"/>
          <p:nvPr/>
        </p:nvSpPr>
        <p:spPr>
          <a:xfrm rot="0">
            <a:off x="8716220" y="3289964"/>
            <a:ext cx="8893445" cy="2026680"/>
          </a:xfrm>
          <a:prstGeom prst="rect">
            <a:avLst/>
          </a:prstGeom>
        </p:spPr>
        <p:txBody>
          <a:bodyPr anchor="t" rtlCol="false" tIns="0" lIns="0" bIns="0" rIns="0">
            <a:spAutoFit/>
          </a:bodyPr>
          <a:lstStyle/>
          <a:p>
            <a:pPr algn="ctr">
              <a:lnSpc>
                <a:spcPts val="3247"/>
              </a:lnSpc>
            </a:pPr>
            <a:r>
              <a:rPr lang="en-US" sz="2004">
                <a:solidFill>
                  <a:srgbClr val="FFFFFF"/>
                </a:solidFill>
                <a:latin typeface="Poppins Light"/>
                <a:ea typeface="Poppins Light"/>
                <a:cs typeface="Poppins Light"/>
                <a:sym typeface="Poppins Light"/>
              </a:rPr>
              <a:t>Accuracy and explainability usually have an inverse realtionship, meaning that models that have higher levels of complexity (which in turn means they have improved capabilities for high accuracy) are often sought after, at the expense of explainability. </a:t>
            </a:r>
          </a:p>
          <a:p>
            <a:pPr algn="ctr">
              <a:lnSpc>
                <a:spcPts val="3247"/>
              </a:lnSpc>
            </a:pPr>
          </a:p>
        </p:txBody>
      </p:sp>
      <p:sp>
        <p:nvSpPr>
          <p:cNvPr name="TextBox 17" id="17"/>
          <p:cNvSpPr txBox="true"/>
          <p:nvPr/>
        </p:nvSpPr>
        <p:spPr>
          <a:xfrm rot="0">
            <a:off x="8785487" y="5859412"/>
            <a:ext cx="8893445" cy="1617105"/>
          </a:xfrm>
          <a:prstGeom prst="rect">
            <a:avLst/>
          </a:prstGeom>
        </p:spPr>
        <p:txBody>
          <a:bodyPr anchor="t" rtlCol="false" tIns="0" lIns="0" bIns="0" rIns="0">
            <a:spAutoFit/>
          </a:bodyPr>
          <a:lstStyle/>
          <a:p>
            <a:pPr algn="ctr">
              <a:lnSpc>
                <a:spcPts val="3247"/>
              </a:lnSpc>
            </a:pPr>
            <a:r>
              <a:rPr lang="en-US" sz="2004">
                <a:solidFill>
                  <a:srgbClr val="FFFFFF"/>
                </a:solidFill>
                <a:latin typeface="Poppins Light"/>
                <a:ea typeface="Poppins Light"/>
                <a:cs typeface="Poppins Light"/>
                <a:sym typeface="Poppins Light"/>
              </a:rPr>
              <a:t>As a result, more complex models usually have the outcome of low levels of transparency or explainability. Opposedly, models that are geared more towards the purpose of transparency within their outputs, usually have lower levels of complexity and accuracy. </a:t>
            </a:r>
          </a:p>
        </p:txBody>
      </p:sp>
      <p:sp>
        <p:nvSpPr>
          <p:cNvPr name="TextBox 18" id="18"/>
          <p:cNvSpPr txBox="true"/>
          <p:nvPr/>
        </p:nvSpPr>
        <p:spPr>
          <a:xfrm rot="0">
            <a:off x="8716220" y="8439770"/>
            <a:ext cx="8893445" cy="1207530"/>
          </a:xfrm>
          <a:prstGeom prst="rect">
            <a:avLst/>
          </a:prstGeom>
        </p:spPr>
        <p:txBody>
          <a:bodyPr anchor="t" rtlCol="false" tIns="0" lIns="0" bIns="0" rIns="0">
            <a:spAutoFit/>
          </a:bodyPr>
          <a:lstStyle/>
          <a:p>
            <a:pPr algn="ctr">
              <a:lnSpc>
                <a:spcPts val="3247"/>
              </a:lnSpc>
            </a:pPr>
            <a:r>
              <a:rPr lang="en-US" sz="2004">
                <a:solidFill>
                  <a:srgbClr val="FFFFFF"/>
                </a:solidFill>
                <a:latin typeface="Poppins Light"/>
                <a:ea typeface="Poppins Light"/>
                <a:cs typeface="Poppins Light"/>
                <a:sym typeface="Poppins Light"/>
              </a:rPr>
              <a:t>Simpler models are usually easier to understand, however they usually have the tradeoff of likely not being as accurate as they have to potential to be, if they were more complex in their computations.</a:t>
            </a:r>
          </a:p>
        </p:txBody>
      </p:sp>
      <p:sp>
        <p:nvSpPr>
          <p:cNvPr name="TextBox 19" id="19"/>
          <p:cNvSpPr txBox="true"/>
          <p:nvPr/>
        </p:nvSpPr>
        <p:spPr>
          <a:xfrm rot="0">
            <a:off x="8611048" y="1200844"/>
            <a:ext cx="8893445" cy="849771"/>
          </a:xfrm>
          <a:prstGeom prst="rect">
            <a:avLst/>
          </a:prstGeom>
        </p:spPr>
        <p:txBody>
          <a:bodyPr anchor="t" rtlCol="false" tIns="0" lIns="0" bIns="0" rIns="0">
            <a:spAutoFit/>
          </a:bodyPr>
          <a:lstStyle/>
          <a:p>
            <a:pPr algn="ctr">
              <a:lnSpc>
                <a:spcPts val="3409"/>
              </a:lnSpc>
            </a:pPr>
            <a:r>
              <a:rPr lang="en-US" sz="2104">
                <a:solidFill>
                  <a:srgbClr val="FFFFFF"/>
                </a:solidFill>
                <a:latin typeface="Poppins Light"/>
                <a:ea typeface="Poppins Light"/>
                <a:cs typeface="Poppins Light"/>
                <a:sym typeface="Poppins Light"/>
              </a:rPr>
              <a:t>Accuracy: The degree of which the output, decision or predictions from AI are correctly reflective of real-world truth</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41069">
                <a:alpha val="100000"/>
              </a:srgbClr>
            </a:gs>
            <a:gs pos="50000">
              <a:srgbClr val="5527F5">
                <a:alpha val="100000"/>
              </a:srgbClr>
            </a:gs>
            <a:gs pos="100000">
              <a:srgbClr val="131FA8">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sp>
        <p:nvSpPr>
          <p:cNvPr name="Freeform 2" id="2"/>
          <p:cNvSpPr/>
          <p:nvPr/>
        </p:nvSpPr>
        <p:spPr>
          <a:xfrm flipH="false" flipV="false" rot="0">
            <a:off x="373228" y="3250522"/>
            <a:ext cx="5852315" cy="6701124"/>
          </a:xfrm>
          <a:custGeom>
            <a:avLst/>
            <a:gdLst/>
            <a:ahLst/>
            <a:cxnLst/>
            <a:rect r="r" b="b" t="t" l="l"/>
            <a:pathLst>
              <a:path h="6701124" w="5852315">
                <a:moveTo>
                  <a:pt x="0" y="0"/>
                </a:moveTo>
                <a:lnTo>
                  <a:pt x="5852315" y="0"/>
                </a:lnTo>
                <a:lnTo>
                  <a:pt x="5852315" y="6701123"/>
                </a:lnTo>
                <a:lnTo>
                  <a:pt x="0" y="6701123"/>
                </a:lnTo>
                <a:lnTo>
                  <a:pt x="0" y="0"/>
                </a:lnTo>
                <a:close/>
              </a:path>
            </a:pathLst>
          </a:custGeom>
          <a:blipFill>
            <a:blip r:embed="rId2"/>
            <a:stretch>
              <a:fillRect l="0" t="0" r="0" b="0"/>
            </a:stretch>
          </a:blipFill>
        </p:spPr>
      </p:sp>
      <p:sp>
        <p:nvSpPr>
          <p:cNvPr name="TextBox 3" id="3"/>
          <p:cNvSpPr txBox="true"/>
          <p:nvPr/>
        </p:nvSpPr>
        <p:spPr>
          <a:xfrm rot="0">
            <a:off x="6434128" y="809625"/>
            <a:ext cx="10052670" cy="894417"/>
          </a:xfrm>
          <a:prstGeom prst="rect">
            <a:avLst/>
          </a:prstGeom>
        </p:spPr>
        <p:txBody>
          <a:bodyPr anchor="t" rtlCol="false" tIns="0" lIns="0" bIns="0" rIns="0">
            <a:spAutoFit/>
          </a:bodyPr>
          <a:lstStyle/>
          <a:p>
            <a:pPr algn="ctr">
              <a:lnSpc>
                <a:spcPts val="7260"/>
              </a:lnSpc>
              <a:spcBef>
                <a:spcPct val="0"/>
              </a:spcBef>
            </a:pPr>
            <a:r>
              <a:rPr lang="en-US" b="true" sz="4481">
                <a:solidFill>
                  <a:srgbClr val="FFFFFF"/>
                </a:solidFill>
                <a:latin typeface="Poppins Bold"/>
                <a:ea typeface="Poppins Bold"/>
                <a:cs typeface="Poppins Bold"/>
                <a:sym typeface="Poppins Bold"/>
              </a:rPr>
              <a:t>“Forget Explainability?” Argument</a:t>
            </a:r>
          </a:p>
        </p:txBody>
      </p:sp>
      <p:sp>
        <p:nvSpPr>
          <p:cNvPr name="TextBox 4" id="4"/>
          <p:cNvSpPr txBox="true"/>
          <p:nvPr/>
        </p:nvSpPr>
        <p:spPr>
          <a:xfrm rot="0">
            <a:off x="6225543" y="1782978"/>
            <a:ext cx="10469841" cy="2683971"/>
          </a:xfrm>
          <a:prstGeom prst="rect">
            <a:avLst/>
          </a:prstGeom>
        </p:spPr>
        <p:txBody>
          <a:bodyPr anchor="t" rtlCol="false" tIns="0" lIns="0" bIns="0" rIns="0">
            <a:spAutoFit/>
          </a:bodyPr>
          <a:lstStyle/>
          <a:p>
            <a:pPr algn="ctr">
              <a:lnSpc>
                <a:spcPts val="3534"/>
              </a:lnSpc>
            </a:pPr>
            <a:r>
              <a:rPr lang="en-US" sz="2181">
                <a:solidFill>
                  <a:srgbClr val="FFFFFF"/>
                </a:solidFill>
                <a:latin typeface="Poppins"/>
                <a:ea typeface="Poppins"/>
                <a:cs typeface="Poppins"/>
                <a:sym typeface="Poppins"/>
              </a:rPr>
              <a:t>Some argue that explainability, itself, is not important in particular instances, as accuracy of a model is more critical, as AI already works through pattern recognition. </a:t>
            </a:r>
            <a:r>
              <a:rPr lang="en-US" sz="2181">
                <a:solidFill>
                  <a:srgbClr val="FFFFFF"/>
                </a:solidFill>
                <a:latin typeface="Poppins"/>
                <a:ea typeface="Poppins"/>
                <a:cs typeface="Poppins"/>
                <a:sym typeface="Poppins"/>
              </a:rPr>
              <a:t>Additionally, AI does not always utilize </a:t>
            </a:r>
            <a:r>
              <a:rPr lang="en-US" sz="2181">
                <a:solidFill>
                  <a:srgbClr val="FFFFFF"/>
                </a:solidFill>
                <a:latin typeface="Poppins"/>
                <a:ea typeface="Poppins"/>
                <a:cs typeface="Poppins"/>
                <a:sym typeface="Poppins"/>
              </a:rPr>
              <a:t>logical reasoning and humans don’t always explain decisions either that are made with them and without AI, anyway</a:t>
            </a:r>
          </a:p>
          <a:p>
            <a:pPr algn="l">
              <a:lnSpc>
                <a:spcPts val="3534"/>
              </a:lnSpc>
            </a:pPr>
          </a:p>
        </p:txBody>
      </p:sp>
      <p:sp>
        <p:nvSpPr>
          <p:cNvPr name="TextBox 5" id="5"/>
          <p:cNvSpPr txBox="true"/>
          <p:nvPr/>
        </p:nvSpPr>
        <p:spPr>
          <a:xfrm rot="0">
            <a:off x="8851544" y="5090073"/>
            <a:ext cx="5477694" cy="894417"/>
          </a:xfrm>
          <a:prstGeom prst="rect">
            <a:avLst/>
          </a:prstGeom>
        </p:spPr>
        <p:txBody>
          <a:bodyPr anchor="t" rtlCol="false" tIns="0" lIns="0" bIns="0" rIns="0">
            <a:spAutoFit/>
          </a:bodyPr>
          <a:lstStyle/>
          <a:p>
            <a:pPr algn="ctr">
              <a:lnSpc>
                <a:spcPts val="7260"/>
              </a:lnSpc>
              <a:spcBef>
                <a:spcPct val="0"/>
              </a:spcBef>
            </a:pPr>
            <a:r>
              <a:rPr lang="en-US" b="true" sz="4481">
                <a:solidFill>
                  <a:srgbClr val="FFFFFF"/>
                </a:solidFill>
                <a:latin typeface="Poppins Bold"/>
                <a:ea typeface="Poppins Bold"/>
                <a:cs typeface="Poppins Bold"/>
                <a:sym typeface="Poppins Bold"/>
              </a:rPr>
              <a:t> Counterargument</a:t>
            </a:r>
          </a:p>
        </p:txBody>
      </p:sp>
      <p:sp>
        <p:nvSpPr>
          <p:cNvPr name="TextBox 6" id="6"/>
          <p:cNvSpPr txBox="true"/>
          <p:nvPr/>
        </p:nvSpPr>
        <p:spPr>
          <a:xfrm rot="0">
            <a:off x="6434128" y="6060690"/>
            <a:ext cx="10261256" cy="2684069"/>
          </a:xfrm>
          <a:prstGeom prst="rect">
            <a:avLst/>
          </a:prstGeom>
        </p:spPr>
        <p:txBody>
          <a:bodyPr anchor="t" rtlCol="false" tIns="0" lIns="0" bIns="0" rIns="0">
            <a:spAutoFit/>
          </a:bodyPr>
          <a:lstStyle/>
          <a:p>
            <a:pPr algn="ctr">
              <a:lnSpc>
                <a:spcPts val="3531"/>
              </a:lnSpc>
              <a:spcBef>
                <a:spcPct val="0"/>
              </a:spcBef>
            </a:pPr>
            <a:r>
              <a:rPr lang="en-US" sz="2180">
                <a:solidFill>
                  <a:srgbClr val="FFFFFF"/>
                </a:solidFill>
                <a:latin typeface="Poppins Light"/>
                <a:ea typeface="Poppins Light"/>
                <a:cs typeface="Poppins Light"/>
                <a:sym typeface="Poppins Light"/>
              </a:rPr>
              <a:t>When making certain h</a:t>
            </a:r>
            <a:r>
              <a:rPr lang="en-US" sz="2180">
                <a:solidFill>
                  <a:srgbClr val="FFFFFF"/>
                </a:solidFill>
                <a:latin typeface="Poppins Light"/>
                <a:ea typeface="Poppins Light"/>
                <a:cs typeface="Poppins Light"/>
                <a:sym typeface="Poppins Light"/>
              </a:rPr>
              <a:t>igh-stakes decisions, a concrete and understandable explanation is necessary for both improvement and correction of the model. Furthermore, accountability is still a necessity to identify where an error had taken place in the process of the development of the model. Lastly, trust, itself, depends on transparency. Without explainability, transparency becomes very difficult to accurately convey.</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41069">
                <a:alpha val="100000"/>
              </a:srgbClr>
            </a:gs>
            <a:gs pos="50000">
              <a:srgbClr val="5527F5">
                <a:alpha val="100000"/>
              </a:srgbClr>
            </a:gs>
            <a:gs pos="100000">
              <a:srgbClr val="131FA8">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sp>
        <p:nvSpPr>
          <p:cNvPr name="Freeform 2" id="2"/>
          <p:cNvSpPr/>
          <p:nvPr/>
        </p:nvSpPr>
        <p:spPr>
          <a:xfrm flipH="false" flipV="false" rot="8620763">
            <a:off x="-429086" y="-676113"/>
            <a:ext cx="8987203" cy="4150026"/>
          </a:xfrm>
          <a:custGeom>
            <a:avLst/>
            <a:gdLst/>
            <a:ahLst/>
            <a:cxnLst/>
            <a:rect r="r" b="b" t="t" l="l"/>
            <a:pathLst>
              <a:path h="4150026" w="8987203">
                <a:moveTo>
                  <a:pt x="0" y="0"/>
                </a:moveTo>
                <a:lnTo>
                  <a:pt x="8987203" y="0"/>
                </a:lnTo>
                <a:lnTo>
                  <a:pt x="8987203" y="4150027"/>
                </a:lnTo>
                <a:lnTo>
                  <a:pt x="0" y="4150027"/>
                </a:lnTo>
                <a:lnTo>
                  <a:pt x="0" y="0"/>
                </a:lnTo>
                <a:close/>
              </a:path>
            </a:pathLst>
          </a:custGeom>
          <a:blipFill>
            <a:blip r:embed="rId2"/>
            <a:stretch>
              <a:fillRect l="0" t="0" r="0" b="0"/>
            </a:stretch>
          </a:blipFill>
        </p:spPr>
      </p:sp>
      <p:sp>
        <p:nvSpPr>
          <p:cNvPr name="Freeform 3" id="3"/>
          <p:cNvSpPr/>
          <p:nvPr/>
        </p:nvSpPr>
        <p:spPr>
          <a:xfrm flipH="false" flipV="false" rot="0">
            <a:off x="1692146" y="1213800"/>
            <a:ext cx="14684628" cy="7859399"/>
          </a:xfrm>
          <a:custGeom>
            <a:avLst/>
            <a:gdLst/>
            <a:ahLst/>
            <a:cxnLst/>
            <a:rect r="r" b="b" t="t" l="l"/>
            <a:pathLst>
              <a:path h="7859399" w="14684628">
                <a:moveTo>
                  <a:pt x="0" y="0"/>
                </a:moveTo>
                <a:lnTo>
                  <a:pt x="14684627" y="0"/>
                </a:lnTo>
                <a:lnTo>
                  <a:pt x="14684627" y="7859400"/>
                </a:lnTo>
                <a:lnTo>
                  <a:pt x="0" y="7859400"/>
                </a:lnTo>
                <a:lnTo>
                  <a:pt x="0" y="0"/>
                </a:lnTo>
                <a:close/>
              </a:path>
            </a:pathLst>
          </a:custGeom>
          <a:blipFill>
            <a:blip r:embed="rId3">
              <a:extLst>
                <a:ext uri="{96DAC541-7B7A-43D3-8B79-37D633B846F1}">
                  <asvg:svgBlip xmlns:asvg="http://schemas.microsoft.com/office/drawing/2016/SVG/main" r:embed="rId4"/>
                </a:ext>
              </a:extLst>
            </a:blip>
            <a:stretch>
              <a:fillRect l="0" t="-20258" r="0" b="0"/>
            </a:stretch>
          </a:blipFill>
        </p:spPr>
      </p:sp>
      <p:sp>
        <p:nvSpPr>
          <p:cNvPr name="Freeform 4" id="4"/>
          <p:cNvSpPr/>
          <p:nvPr/>
        </p:nvSpPr>
        <p:spPr>
          <a:xfrm flipH="false" flipV="false" rot="0">
            <a:off x="14950717" y="4257922"/>
            <a:ext cx="2965916" cy="6828198"/>
          </a:xfrm>
          <a:custGeom>
            <a:avLst/>
            <a:gdLst/>
            <a:ahLst/>
            <a:cxnLst/>
            <a:rect r="r" b="b" t="t" l="l"/>
            <a:pathLst>
              <a:path h="6828198" w="2965916">
                <a:moveTo>
                  <a:pt x="0" y="0"/>
                </a:moveTo>
                <a:lnTo>
                  <a:pt x="2965917" y="0"/>
                </a:lnTo>
                <a:lnTo>
                  <a:pt x="2965917" y="6828199"/>
                </a:lnTo>
                <a:lnTo>
                  <a:pt x="0" y="6828199"/>
                </a:lnTo>
                <a:lnTo>
                  <a:pt x="0" y="0"/>
                </a:lnTo>
                <a:close/>
              </a:path>
            </a:pathLst>
          </a:custGeom>
          <a:blipFill>
            <a:blip r:embed="rId5"/>
            <a:stretch>
              <a:fillRect l="0" t="0" r="0" b="0"/>
            </a:stretch>
          </a:blipFill>
        </p:spPr>
      </p:sp>
      <p:sp>
        <p:nvSpPr>
          <p:cNvPr name="Freeform 5" id="5"/>
          <p:cNvSpPr/>
          <p:nvPr/>
        </p:nvSpPr>
        <p:spPr>
          <a:xfrm flipH="false" flipV="false" rot="0">
            <a:off x="-107017" y="7672021"/>
            <a:ext cx="4171532" cy="3569725"/>
          </a:xfrm>
          <a:custGeom>
            <a:avLst/>
            <a:gdLst/>
            <a:ahLst/>
            <a:cxnLst/>
            <a:rect r="r" b="b" t="t" l="l"/>
            <a:pathLst>
              <a:path h="3569725" w="4171532">
                <a:moveTo>
                  <a:pt x="0" y="0"/>
                </a:moveTo>
                <a:lnTo>
                  <a:pt x="4171532" y="0"/>
                </a:lnTo>
                <a:lnTo>
                  <a:pt x="4171532" y="3569725"/>
                </a:lnTo>
                <a:lnTo>
                  <a:pt x="0" y="3569725"/>
                </a:lnTo>
                <a:lnTo>
                  <a:pt x="0" y="0"/>
                </a:lnTo>
                <a:close/>
              </a:path>
            </a:pathLst>
          </a:custGeom>
          <a:blipFill>
            <a:blip r:embed="rId6"/>
            <a:stretch>
              <a:fillRect l="0" t="0" r="0" b="0"/>
            </a:stretch>
          </a:blipFill>
        </p:spPr>
      </p:sp>
      <p:sp>
        <p:nvSpPr>
          <p:cNvPr name="TextBox 6" id="6"/>
          <p:cNvSpPr txBox="true"/>
          <p:nvPr/>
        </p:nvSpPr>
        <p:spPr>
          <a:xfrm rot="0">
            <a:off x="3337283" y="1755124"/>
            <a:ext cx="11613435" cy="1260582"/>
          </a:xfrm>
          <a:prstGeom prst="rect">
            <a:avLst/>
          </a:prstGeom>
        </p:spPr>
        <p:txBody>
          <a:bodyPr anchor="t" rtlCol="false" tIns="0" lIns="0" bIns="0" rIns="0">
            <a:spAutoFit/>
          </a:bodyPr>
          <a:lstStyle/>
          <a:p>
            <a:pPr algn="ctr" marL="0" indent="0" lvl="0">
              <a:lnSpc>
                <a:spcPts val="8435"/>
              </a:lnSpc>
              <a:spcBef>
                <a:spcPct val="0"/>
              </a:spcBef>
            </a:pPr>
            <a:r>
              <a:rPr lang="en-US" sz="11715">
                <a:solidFill>
                  <a:srgbClr val="6866E1"/>
                </a:solidFill>
                <a:latin typeface="Computer Says No"/>
                <a:ea typeface="Computer Says No"/>
                <a:cs typeface="Computer Says No"/>
                <a:sym typeface="Computer Says No"/>
              </a:rPr>
              <a:t>REAL EXAMPLES</a:t>
            </a:r>
          </a:p>
        </p:txBody>
      </p:sp>
      <p:sp>
        <p:nvSpPr>
          <p:cNvPr name="TextBox 7" id="7"/>
          <p:cNvSpPr txBox="true"/>
          <p:nvPr/>
        </p:nvSpPr>
        <p:spPr>
          <a:xfrm rot="0">
            <a:off x="4742828" y="3784357"/>
            <a:ext cx="10469841" cy="1788621"/>
          </a:xfrm>
          <a:prstGeom prst="rect">
            <a:avLst/>
          </a:prstGeom>
        </p:spPr>
        <p:txBody>
          <a:bodyPr anchor="t" rtlCol="false" tIns="0" lIns="0" bIns="0" rIns="0">
            <a:spAutoFit/>
          </a:bodyPr>
          <a:lstStyle/>
          <a:p>
            <a:pPr algn="ctr" marL="471059" indent="-235530" lvl="1">
              <a:lnSpc>
                <a:spcPts val="3534"/>
              </a:lnSpc>
              <a:buFont typeface="Arial"/>
              <a:buChar char="•"/>
            </a:pPr>
            <a:r>
              <a:rPr lang="en-US" sz="2181">
                <a:solidFill>
                  <a:srgbClr val="FFFFFF"/>
                </a:solidFill>
                <a:latin typeface="Poppins"/>
                <a:ea typeface="Poppins"/>
                <a:cs typeface="Poppins"/>
                <a:sym typeface="Poppins"/>
              </a:rPr>
              <a:t>AI detects diagnoses or symptoms such as cancer more accurately</a:t>
            </a:r>
          </a:p>
          <a:p>
            <a:pPr algn="ctr" marL="471059" indent="-235530" lvl="1">
              <a:lnSpc>
                <a:spcPts val="3534"/>
              </a:lnSpc>
              <a:buFont typeface="Arial"/>
              <a:buChar char="•"/>
            </a:pPr>
            <a:r>
              <a:rPr lang="en-US" sz="2181">
                <a:solidFill>
                  <a:srgbClr val="FFFFFF"/>
                </a:solidFill>
                <a:latin typeface="Poppins"/>
                <a:ea typeface="Poppins"/>
                <a:cs typeface="Poppins"/>
                <a:sym typeface="Poppins"/>
              </a:rPr>
              <a:t>Doctors cannot explain results: higher explainability is preferred here</a:t>
            </a:r>
          </a:p>
          <a:p>
            <a:pPr algn="ctr" marL="471059" indent="-235530" lvl="1">
              <a:lnSpc>
                <a:spcPts val="3534"/>
              </a:lnSpc>
              <a:buFont typeface="Arial"/>
              <a:buChar char="•"/>
            </a:pPr>
            <a:r>
              <a:rPr lang="en-US" sz="2181">
                <a:solidFill>
                  <a:srgbClr val="FFFFFF"/>
                </a:solidFill>
                <a:latin typeface="Poppins"/>
                <a:ea typeface="Poppins"/>
                <a:cs typeface="Poppins"/>
                <a:sym typeface="Poppins"/>
              </a:rPr>
              <a:t>Low levels of explainability could lead to hesitation in use</a:t>
            </a:r>
          </a:p>
          <a:p>
            <a:pPr algn="l">
              <a:lnSpc>
                <a:spcPts val="3534"/>
              </a:lnSpc>
            </a:pPr>
          </a:p>
        </p:txBody>
      </p:sp>
      <p:sp>
        <p:nvSpPr>
          <p:cNvPr name="TextBox 8" id="8"/>
          <p:cNvSpPr txBox="true"/>
          <p:nvPr/>
        </p:nvSpPr>
        <p:spPr>
          <a:xfrm rot="0">
            <a:off x="4742828" y="6193228"/>
            <a:ext cx="10469841" cy="1788621"/>
          </a:xfrm>
          <a:prstGeom prst="rect">
            <a:avLst/>
          </a:prstGeom>
        </p:spPr>
        <p:txBody>
          <a:bodyPr anchor="t" rtlCol="false" tIns="0" lIns="0" bIns="0" rIns="0">
            <a:spAutoFit/>
          </a:bodyPr>
          <a:lstStyle/>
          <a:p>
            <a:pPr algn="ctr" marL="471059" indent="-235530" lvl="1">
              <a:lnSpc>
                <a:spcPts val="3534"/>
              </a:lnSpc>
              <a:buFont typeface="Arial"/>
              <a:buChar char="•"/>
            </a:pPr>
            <a:r>
              <a:rPr lang="en-US" sz="2181">
                <a:solidFill>
                  <a:srgbClr val="FFFFFF"/>
                </a:solidFill>
                <a:latin typeface="Poppins"/>
                <a:ea typeface="Poppins"/>
                <a:cs typeface="Poppins"/>
                <a:sym typeface="Poppins"/>
              </a:rPr>
              <a:t>AI determining certain loan decisions for those who are eligible</a:t>
            </a:r>
          </a:p>
          <a:p>
            <a:pPr algn="ctr" marL="471059" indent="-235530" lvl="1">
              <a:lnSpc>
                <a:spcPts val="3534"/>
              </a:lnSpc>
              <a:buFont typeface="Arial"/>
              <a:buChar char="•"/>
            </a:pPr>
            <a:r>
              <a:rPr lang="en-US" sz="2181">
                <a:solidFill>
                  <a:srgbClr val="FFFFFF"/>
                </a:solidFill>
                <a:latin typeface="Poppins"/>
                <a:ea typeface="Poppins"/>
                <a:cs typeface="Poppins"/>
                <a:sym typeface="Poppins"/>
              </a:rPr>
              <a:t>Has the potential to output denial without explanation of this result</a:t>
            </a:r>
          </a:p>
          <a:p>
            <a:pPr algn="ctr" marL="471059" indent="-235530" lvl="1">
              <a:lnSpc>
                <a:spcPts val="3534"/>
              </a:lnSpc>
              <a:buFont typeface="Arial"/>
              <a:buChar char="•"/>
            </a:pPr>
            <a:r>
              <a:rPr lang="en-US" sz="2181">
                <a:solidFill>
                  <a:srgbClr val="FFFFFF"/>
                </a:solidFill>
                <a:latin typeface="Poppins"/>
                <a:ea typeface="Poppins"/>
                <a:cs typeface="Poppins"/>
                <a:sym typeface="Poppins"/>
              </a:rPr>
              <a:t>Impacts fairness and transparency over this process</a:t>
            </a:r>
          </a:p>
          <a:p>
            <a:pPr algn="l">
              <a:lnSpc>
                <a:spcPts val="3534"/>
              </a:lnSpc>
            </a:pPr>
          </a:p>
        </p:txBody>
      </p:sp>
      <p:sp>
        <p:nvSpPr>
          <p:cNvPr name="AutoShape 9" id="9"/>
          <p:cNvSpPr/>
          <p:nvPr/>
        </p:nvSpPr>
        <p:spPr>
          <a:xfrm flipV="true">
            <a:off x="4412617" y="5774369"/>
            <a:ext cx="11130264" cy="84358"/>
          </a:xfrm>
          <a:prstGeom prst="line">
            <a:avLst/>
          </a:prstGeom>
          <a:ln cap="flat" w="38100">
            <a:solidFill>
              <a:srgbClr val="FFFFFF"/>
            </a:solidFill>
            <a:prstDash val="solid"/>
            <a:headEnd type="none" len="sm" w="sm"/>
            <a:tailEnd type="none" len="sm" w="sm"/>
          </a:ln>
        </p:spPr>
      </p:sp>
      <p:sp>
        <p:nvSpPr>
          <p:cNvPr name="Freeform 10" id="10"/>
          <p:cNvSpPr/>
          <p:nvPr/>
        </p:nvSpPr>
        <p:spPr>
          <a:xfrm flipH="false" flipV="false" rot="0">
            <a:off x="2525894" y="3834856"/>
            <a:ext cx="1886578" cy="1555641"/>
          </a:xfrm>
          <a:custGeom>
            <a:avLst/>
            <a:gdLst/>
            <a:ahLst/>
            <a:cxnLst/>
            <a:rect r="r" b="b" t="t" l="l"/>
            <a:pathLst>
              <a:path h="1555641" w="1886578">
                <a:moveTo>
                  <a:pt x="0" y="0"/>
                </a:moveTo>
                <a:lnTo>
                  <a:pt x="1886578" y="0"/>
                </a:lnTo>
                <a:lnTo>
                  <a:pt x="1886578" y="1555641"/>
                </a:lnTo>
                <a:lnTo>
                  <a:pt x="0" y="155564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1" id="11"/>
          <p:cNvSpPr txBox="true"/>
          <p:nvPr/>
        </p:nvSpPr>
        <p:spPr>
          <a:xfrm rot="0">
            <a:off x="2099576" y="4203457"/>
            <a:ext cx="2846395" cy="729855"/>
          </a:xfrm>
          <a:prstGeom prst="rect">
            <a:avLst/>
          </a:prstGeom>
        </p:spPr>
        <p:txBody>
          <a:bodyPr anchor="t" rtlCol="false" tIns="0" lIns="0" bIns="0" rIns="0">
            <a:spAutoFit/>
          </a:bodyPr>
          <a:lstStyle/>
          <a:p>
            <a:pPr algn="ctr" marL="0" indent="0" lvl="0">
              <a:lnSpc>
                <a:spcPts val="4907"/>
              </a:lnSpc>
              <a:spcBef>
                <a:spcPct val="0"/>
              </a:spcBef>
            </a:pPr>
            <a:r>
              <a:rPr lang="en-US" sz="6816">
                <a:solidFill>
                  <a:srgbClr val="6866E1"/>
                </a:solidFill>
                <a:latin typeface="Computer Says No"/>
                <a:ea typeface="Computer Says No"/>
                <a:cs typeface="Computer Says No"/>
                <a:sym typeface="Computer Says No"/>
              </a:rPr>
              <a:t>HEALTHCARE</a:t>
            </a:r>
          </a:p>
        </p:txBody>
      </p:sp>
      <p:sp>
        <p:nvSpPr>
          <p:cNvPr name="Freeform 12" id="12"/>
          <p:cNvSpPr/>
          <p:nvPr/>
        </p:nvSpPr>
        <p:spPr>
          <a:xfrm flipH="false" flipV="false" rot="0">
            <a:off x="2525894" y="6554525"/>
            <a:ext cx="1886578" cy="1555641"/>
          </a:xfrm>
          <a:custGeom>
            <a:avLst/>
            <a:gdLst/>
            <a:ahLst/>
            <a:cxnLst/>
            <a:rect r="r" b="b" t="t" l="l"/>
            <a:pathLst>
              <a:path h="1555641" w="1886578">
                <a:moveTo>
                  <a:pt x="0" y="0"/>
                </a:moveTo>
                <a:lnTo>
                  <a:pt x="1886578" y="0"/>
                </a:lnTo>
                <a:lnTo>
                  <a:pt x="1886578" y="1555641"/>
                </a:lnTo>
                <a:lnTo>
                  <a:pt x="0" y="155564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3" id="13"/>
          <p:cNvSpPr txBox="true"/>
          <p:nvPr/>
        </p:nvSpPr>
        <p:spPr>
          <a:xfrm rot="0">
            <a:off x="2395624" y="6932161"/>
            <a:ext cx="2254299" cy="729855"/>
          </a:xfrm>
          <a:prstGeom prst="rect">
            <a:avLst/>
          </a:prstGeom>
        </p:spPr>
        <p:txBody>
          <a:bodyPr anchor="t" rtlCol="false" tIns="0" lIns="0" bIns="0" rIns="0">
            <a:spAutoFit/>
          </a:bodyPr>
          <a:lstStyle/>
          <a:p>
            <a:pPr algn="ctr" marL="0" indent="0" lvl="0">
              <a:lnSpc>
                <a:spcPts val="4907"/>
              </a:lnSpc>
              <a:spcBef>
                <a:spcPct val="0"/>
              </a:spcBef>
            </a:pPr>
            <a:r>
              <a:rPr lang="en-US" sz="6816">
                <a:solidFill>
                  <a:srgbClr val="6866E1"/>
                </a:solidFill>
                <a:latin typeface="Computer Says No"/>
                <a:ea typeface="Computer Says No"/>
                <a:cs typeface="Computer Says No"/>
                <a:sym typeface="Computer Says No"/>
              </a:rPr>
              <a:t>FINANCE</a:t>
            </a:r>
          </a:p>
        </p:txBody>
      </p:sp>
      <p:sp>
        <p:nvSpPr>
          <p:cNvPr name="Freeform 14" id="14"/>
          <p:cNvSpPr/>
          <p:nvPr/>
        </p:nvSpPr>
        <p:spPr>
          <a:xfrm flipH="false" flipV="false" rot="0">
            <a:off x="13941740" y="-4440594"/>
            <a:ext cx="8339294" cy="7136224"/>
          </a:xfrm>
          <a:custGeom>
            <a:avLst/>
            <a:gdLst/>
            <a:ahLst/>
            <a:cxnLst/>
            <a:rect r="r" b="b" t="t" l="l"/>
            <a:pathLst>
              <a:path h="7136224" w="8339294">
                <a:moveTo>
                  <a:pt x="0" y="0"/>
                </a:moveTo>
                <a:lnTo>
                  <a:pt x="8339295" y="0"/>
                </a:lnTo>
                <a:lnTo>
                  <a:pt x="8339295" y="7136224"/>
                </a:lnTo>
                <a:lnTo>
                  <a:pt x="0" y="7136224"/>
                </a:lnTo>
                <a:lnTo>
                  <a:pt x="0" y="0"/>
                </a:lnTo>
                <a:close/>
              </a:path>
            </a:pathLst>
          </a:custGeom>
          <a:blipFill>
            <a:blip r:embed="rId6"/>
            <a:stretch>
              <a:fillRect l="0" t="0" r="0" b="0"/>
            </a:stretch>
          </a:blipFill>
        </p:spPr>
      </p:sp>
      <p:sp>
        <p:nvSpPr>
          <p:cNvPr name="TextBox 15" id="15"/>
          <p:cNvSpPr txBox="true"/>
          <p:nvPr/>
        </p:nvSpPr>
        <p:spPr>
          <a:xfrm rot="0">
            <a:off x="3679195" y="2579635"/>
            <a:ext cx="10469841" cy="893271"/>
          </a:xfrm>
          <a:prstGeom prst="rect">
            <a:avLst/>
          </a:prstGeom>
        </p:spPr>
        <p:txBody>
          <a:bodyPr anchor="t" rtlCol="false" tIns="0" lIns="0" bIns="0" rIns="0">
            <a:spAutoFit/>
          </a:bodyPr>
          <a:lstStyle/>
          <a:p>
            <a:pPr algn="ctr" marL="471059" indent="-235530" lvl="1">
              <a:lnSpc>
                <a:spcPts val="3534"/>
              </a:lnSpc>
              <a:buFont typeface="Arial"/>
              <a:buChar char="•"/>
            </a:pPr>
            <a:r>
              <a:rPr lang="en-US" sz="2181">
                <a:solidFill>
                  <a:srgbClr val="FFFFFF"/>
                </a:solidFill>
                <a:latin typeface="Poppins Light"/>
                <a:ea typeface="Poppins Light"/>
                <a:cs typeface="Poppins Light"/>
                <a:sym typeface="Poppins Light"/>
              </a:rPr>
              <a:t>Explainability vs Accuracy</a:t>
            </a:r>
          </a:p>
          <a:p>
            <a:pPr algn="l">
              <a:lnSpc>
                <a:spcPts val="3534"/>
              </a:lnSpc>
            </a:p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DAHI7l4tqa0</dc:identifier>
  <dcterms:modified xsi:type="dcterms:W3CDTF">2011-08-01T06:04:30Z</dcterms:modified>
  <cp:revision>1</cp:revision>
  <dc:title>Blue Futuristic Illustrative Artificial Intelligence Project Presentation</dc:title>
</cp:coreProperties>
</file>